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 bookmarkIdSeed="4">
  <p:sldMasterIdLst>
    <p:sldMasterId id="2147483659" r:id="rId1"/>
    <p:sldMasterId id="2147483699" r:id="rId2"/>
  </p:sldMasterIdLst>
  <p:notesMasterIdLst>
    <p:notesMasterId r:id="rId20"/>
  </p:notesMasterIdLst>
  <p:handoutMasterIdLst>
    <p:handoutMasterId r:id="rId21"/>
  </p:handoutMasterIdLst>
  <p:sldIdLst>
    <p:sldId id="309" r:id="rId3"/>
    <p:sldId id="312" r:id="rId4"/>
    <p:sldId id="313" r:id="rId5"/>
    <p:sldId id="330" r:id="rId6"/>
    <p:sldId id="332" r:id="rId7"/>
    <p:sldId id="318" r:id="rId8"/>
    <p:sldId id="321" r:id="rId9"/>
    <p:sldId id="323" r:id="rId10"/>
    <p:sldId id="324" r:id="rId11"/>
    <p:sldId id="325" r:id="rId12"/>
    <p:sldId id="326" r:id="rId13"/>
    <p:sldId id="320" r:id="rId14"/>
    <p:sldId id="327" r:id="rId15"/>
    <p:sldId id="328" r:id="rId16"/>
    <p:sldId id="333" r:id="rId17"/>
    <p:sldId id="329" r:id="rId18"/>
    <p:sldId id="331" r:id="rId19"/>
  </p:sldIdLst>
  <p:sldSz cx="9144000" cy="6858000" type="screen4x3"/>
  <p:notesSz cx="6858000" cy="9144000"/>
  <p:embeddedFontLst>
    <p:embeddedFont>
      <p:font typeface="Arial Nova" panose="020B0504020202020204" pitchFamily="34" charset="0"/>
      <p:regular r:id="rId22"/>
      <p:bold r:id="rId23"/>
      <p:italic r:id="rId24"/>
      <p:bold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mbria Math" panose="02040503050406030204" pitchFamily="18" charset="0"/>
      <p:regular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0A8A45D0-CD6A-41B5-A2F2-8970E7D2E51B}">
          <p14:sldIdLst>
            <p14:sldId id="309"/>
            <p14:sldId id="312"/>
            <p14:sldId id="313"/>
            <p14:sldId id="330"/>
            <p14:sldId id="332"/>
            <p14:sldId id="318"/>
            <p14:sldId id="321"/>
            <p14:sldId id="323"/>
            <p14:sldId id="324"/>
            <p14:sldId id="325"/>
            <p14:sldId id="326"/>
            <p14:sldId id="320"/>
            <p14:sldId id="327"/>
            <p14:sldId id="328"/>
            <p14:sldId id="333"/>
            <p14:sldId id="329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Özgün Kemal Günyeli" initials="ÖKG" lastIdx="3" clrIdx="0">
    <p:extLst>
      <p:ext uri="{19B8F6BF-5375-455C-9EA6-DF929625EA0E}">
        <p15:presenceInfo xmlns:p15="http://schemas.microsoft.com/office/powerpoint/2012/main" userId="062bb5fa315d0624" providerId="Windows Live"/>
      </p:ext>
    </p:extLst>
  </p:cmAuthor>
  <p:cmAuthor id="2" name="Sonia Bradai" initials="SB" lastIdx="2" clrIdx="1">
    <p:extLst>
      <p:ext uri="{19B8F6BF-5375-455C-9EA6-DF929625EA0E}">
        <p15:presenceInfo xmlns:p15="http://schemas.microsoft.com/office/powerpoint/2012/main" userId="Sonia Bradai" providerId="None"/>
      </p:ext>
    </p:extLst>
  </p:cmAuthor>
  <p:cmAuthor id="3" name="ms912339" initials="m" lastIdx="1" clrIdx="2">
    <p:extLst>
      <p:ext uri="{19B8F6BF-5375-455C-9EA6-DF929625EA0E}">
        <p15:presenceInfo xmlns:p15="http://schemas.microsoft.com/office/powerpoint/2012/main" userId="ms912339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E3"/>
    <a:srgbClr val="FFD800"/>
    <a:srgbClr val="F84A14"/>
    <a:srgbClr val="5E2902"/>
    <a:srgbClr val="E27318"/>
    <a:srgbClr val="005F50"/>
    <a:srgbClr val="707070"/>
    <a:srgbClr val="006F5F"/>
    <a:srgbClr val="003E2F"/>
    <a:srgbClr val="E4B4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03726E-3006-40CF-B49C-B89783F7144D}" v="6767" dt="2020-05-20T06:02:41.514"/>
    <p1510:client id="{19A8093F-0CE8-4775-B336-F7E3092DAEE2}" v="672" dt="2020-05-20T00:49:28.223"/>
    <p1510:client id="{1DBEE4F6-37F7-49FC-A205-CD1012A98175}" v="1061" dt="2020-05-17T20:35:50.627"/>
    <p1510:client id="{7B55128B-751E-45B9-933C-0BD008331857}" v="9" dt="2020-04-30T00:48:42.945"/>
    <p1510:client id="{7D0F5BC1-F02A-49AA-A20B-C5FF59292EDA}" v="2630" dt="2020-06-13T15:15:29.164"/>
    <p1510:client id="{7E1B242C-738F-4074-8A9A-3B46D220388F}" v="287" dt="2020-06-15T14:32:43.507"/>
    <p1510:client id="{80D24B82-BAE5-47EA-8394-AD8151985E6C}" v="818" dt="2020-05-18T15:18:07.062"/>
    <p1510:client id="{81EC5413-D977-4486-9F5E-E166FD8D3AE7}" v="441" dt="2020-06-13T09:20:37.778"/>
    <p1510:client id="{9A6368F0-E41A-4463-A22D-A5ED601CC084}" v="1781" dt="2020-05-17T21:56:26.412"/>
    <p1510:client id="{A8D80196-6EFF-47E2-8A15-49156B573389}" v="1039" dt="2020-06-13T21:00:26.268"/>
    <p1510:client id="{DD7DBC15-CDB8-463C-9E74-0961AEE1E4F0}" v="1256" dt="2020-06-13T02:24:37.503"/>
    <p1510:client id="{E22BFAF4-3B87-4501-B9AD-16B8B857DEED}" v="619" dt="2020-06-13T11:04:46.409"/>
    <p1510:client id="{F2539B4E-445D-48C0-B2B6-DD0BE40FFF8C}" v="1628" dt="2020-05-18T17:23:38.095"/>
    <p1510:client id="{F30025CD-02AC-4CFE-AEA6-F107634C4EEB}" v="770" dt="2020-06-13T18:35:08.4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811" autoAdjust="0"/>
  </p:normalViewPr>
  <p:slideViewPr>
    <p:cSldViewPr snapToGrid="0">
      <p:cViewPr varScale="1">
        <p:scale>
          <a:sx n="78" d="100"/>
          <a:sy n="78" d="100"/>
        </p:scale>
        <p:origin x="12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88"/>
    </p:cViewPr>
  </p:sorter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142"/>
        <p:guide pos="312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3A9E21-4981-413F-9BAB-A1BE42E0A624}" type="datetimeFigureOut">
              <a:rPr lang="de-DE" smtClean="0"/>
              <a:t>08.06.2021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741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hihiohoiugbgk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7410"/>
            <a:ext cx="4303314" cy="3402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1872BD-D2C1-4FAA-A740-0001980793A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776176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594" y="0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80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360" y="3228190"/>
            <a:ext cx="7943508" cy="305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880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79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de-DE"/>
              <a:t>hihiohoiugbgk</a:t>
            </a:r>
          </a:p>
        </p:txBody>
      </p:sp>
      <p:sp>
        <p:nvSpPr>
          <p:cNvPr id="880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594" y="6456379"/>
            <a:ext cx="4303314" cy="34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153" tIns="46077" rIns="92153" bIns="46077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EB2B633-7BEC-49A7-B3BF-92E0C7E450E6}" type="slidenum">
              <a:rPr lang="de-DE" altLang="de-DE"/>
              <a:pPr/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968677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D1C416-DC3B-43E4-83AF-1873C58E53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hihiohoiugbgk</a:t>
            </a:r>
          </a:p>
        </p:txBody>
      </p:sp>
    </p:spTree>
    <p:extLst>
      <p:ext uri="{BB962C8B-B14F-4D97-AF65-F5344CB8AC3E}">
        <p14:creationId xmlns:p14="http://schemas.microsoft.com/office/powerpoint/2010/main" val="302294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F0869-4AD8-4718-A713-BACBD2938EA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hihiohoiugbgk</a:t>
            </a:r>
          </a:p>
        </p:txBody>
      </p:sp>
    </p:spTree>
    <p:extLst>
      <p:ext uri="{BB962C8B-B14F-4D97-AF65-F5344CB8AC3E}">
        <p14:creationId xmlns:p14="http://schemas.microsoft.com/office/powerpoint/2010/main" val="1986093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0FD5A8-9577-439D-B02B-08B5391AEF1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hihiohoiugbgk</a:t>
            </a:r>
          </a:p>
        </p:txBody>
      </p:sp>
    </p:spTree>
    <p:extLst>
      <p:ext uri="{BB962C8B-B14F-4D97-AF65-F5344CB8AC3E}">
        <p14:creationId xmlns:p14="http://schemas.microsoft.com/office/powerpoint/2010/main" val="1994844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EE1FD6-0F89-4E56-8DB5-73AD9E003A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hihiohoiugbgk</a:t>
            </a:r>
          </a:p>
        </p:txBody>
      </p:sp>
    </p:spTree>
    <p:extLst>
      <p:ext uri="{BB962C8B-B14F-4D97-AF65-F5344CB8AC3E}">
        <p14:creationId xmlns:p14="http://schemas.microsoft.com/office/powerpoint/2010/main" val="3099485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E238C-DE85-483C-BA52-CB98AFB715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hihiohoiugbgk</a:t>
            </a:r>
          </a:p>
        </p:txBody>
      </p:sp>
    </p:spTree>
    <p:extLst>
      <p:ext uri="{BB962C8B-B14F-4D97-AF65-F5344CB8AC3E}">
        <p14:creationId xmlns:p14="http://schemas.microsoft.com/office/powerpoint/2010/main" val="3025903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de-DE"/>
              <a:t>hihiohoiugbgk</a:t>
            </a:r>
          </a:p>
        </p:txBody>
      </p:sp>
    </p:spTree>
    <p:extLst>
      <p:ext uri="{BB962C8B-B14F-4D97-AF65-F5344CB8AC3E}">
        <p14:creationId xmlns:p14="http://schemas.microsoft.com/office/powerpoint/2010/main" val="90718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egm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25"/>
          <p:cNvSpPr>
            <a:spLocks noGrp="1"/>
          </p:cNvSpPr>
          <p:nvPr>
            <p:ph type="title"/>
          </p:nvPr>
        </p:nvSpPr>
        <p:spPr>
          <a:xfrm>
            <a:off x="2735263" y="290502"/>
            <a:ext cx="6049962" cy="8699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1828796"/>
            <a:ext cx="8667750" cy="4489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2420938"/>
            <a:ext cx="9144000" cy="4096740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6264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 userDrawn="1">
          <p15:clr>
            <a:srgbClr val="9FCC3B"/>
          </p15:clr>
        </p15:guide>
        <p15:guide id="2" orient="horz" pos="210" userDrawn="1">
          <p15:clr>
            <a:srgbClr val="9FCC3B"/>
          </p15:clr>
        </p15:guide>
        <p15:guide id="3" orient="horz" pos="1525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blen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1692275" y="152400"/>
            <a:ext cx="7092949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908055"/>
            <a:ext cx="8426450" cy="46831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5"/>
          </p:nvPr>
        </p:nvSpPr>
        <p:spPr>
          <a:xfrm>
            <a:off x="358774" y="3497580"/>
            <a:ext cx="2772136" cy="28476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358774" y="1376368"/>
            <a:ext cx="2772136" cy="190785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6"/>
          </p:nvPr>
        </p:nvSpPr>
        <p:spPr>
          <a:xfrm>
            <a:off x="3235164" y="3497580"/>
            <a:ext cx="2673671" cy="28476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7"/>
          </p:nvPr>
        </p:nvSpPr>
        <p:spPr>
          <a:xfrm>
            <a:off x="3235164" y="1376368"/>
            <a:ext cx="2673671" cy="190785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8"/>
          </p:nvPr>
        </p:nvSpPr>
        <p:spPr>
          <a:xfrm>
            <a:off x="6007299" y="3497580"/>
            <a:ext cx="2777925" cy="284765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9"/>
          </p:nvPr>
        </p:nvSpPr>
        <p:spPr>
          <a:xfrm>
            <a:off x="6007299" y="1376368"/>
            <a:ext cx="2777926" cy="1907857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66122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867" userDrawn="1">
          <p15:clr>
            <a:srgbClr val="5ACBF0"/>
          </p15:clr>
        </p15:guide>
        <p15:guide id="4" orient="horz" pos="754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lsbe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25"/>
          <p:cNvSpPr>
            <a:spLocks noGrp="1"/>
          </p:cNvSpPr>
          <p:nvPr>
            <p:ph type="title"/>
          </p:nvPr>
        </p:nvSpPr>
        <p:spPr>
          <a:xfrm>
            <a:off x="2735263" y="290502"/>
            <a:ext cx="6049962" cy="8699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34963" y="1776095"/>
            <a:ext cx="11557000" cy="44894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" y="2420938"/>
            <a:ext cx="2376488" cy="244062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2376489" y="2420938"/>
            <a:ext cx="3719511" cy="244062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096000" y="2420938"/>
            <a:ext cx="3048000" cy="244062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  <a:endParaRPr lang="de-DE"/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2743200" y="5163821"/>
            <a:ext cx="6042026" cy="100203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None/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Bildplatzhalter 4"/>
          <p:cNvSpPr>
            <a:spLocks noGrp="1"/>
          </p:cNvSpPr>
          <p:nvPr>
            <p:ph type="pic" sz="quarter" idx="16" hasCustomPrompt="1"/>
          </p:nvPr>
        </p:nvSpPr>
        <p:spPr>
          <a:xfrm>
            <a:off x="358775" y="5229225"/>
            <a:ext cx="1657350" cy="93662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5173536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3067" userDrawn="1">
          <p15:clr>
            <a:srgbClr val="5ACBF0"/>
          </p15:clr>
        </p15:guide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3" orient="horz" pos="1525">
          <p15:clr>
            <a:srgbClr val="5ACBF0"/>
          </p15:clr>
        </p15:guide>
        <p15:guide id="4" orient="horz" pos="3294" userDrawn="1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ö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platzhalter 25"/>
          <p:cNvSpPr>
            <a:spLocks noGrp="1"/>
          </p:cNvSpPr>
          <p:nvPr>
            <p:ph type="title"/>
          </p:nvPr>
        </p:nvSpPr>
        <p:spPr>
          <a:xfrm>
            <a:off x="2735263" y="290502"/>
            <a:ext cx="6049962" cy="8699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b="1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2735263" y="2420938"/>
            <a:ext cx="6049962" cy="3744912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  <a:endParaRPr lang="de-DE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2734598" y="1798609"/>
            <a:ext cx="6050628" cy="51816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358775" y="2421240"/>
            <a:ext cx="1657350" cy="15860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4002371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3" orient="horz" pos="152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ßber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" y="1520824"/>
            <a:ext cx="2376488" cy="3340735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  <a:endParaRPr lang="de-DE"/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4"/>
          </p:nvPr>
        </p:nvSpPr>
        <p:spPr>
          <a:xfrm>
            <a:off x="2376489" y="1520825"/>
            <a:ext cx="3719511" cy="3340735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  <a:endParaRPr lang="de-DE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5"/>
          </p:nvPr>
        </p:nvSpPr>
        <p:spPr>
          <a:xfrm>
            <a:off x="6096000" y="1520824"/>
            <a:ext cx="3048000" cy="3340736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icon to add picture</a:t>
            </a:r>
            <a:endParaRPr lang="de-DE"/>
          </a:p>
        </p:txBody>
      </p:sp>
      <p:sp>
        <p:nvSpPr>
          <p:cNvPr id="13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5229225"/>
            <a:ext cx="8426450" cy="93662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8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1836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1">
          <p15:clr>
            <a:srgbClr val="9FCC3B"/>
          </p15:clr>
        </p15:guide>
        <p15:guide id="2" orient="horz" pos="210">
          <p15:clr>
            <a:srgbClr val="9FCC3B"/>
          </p15:clr>
        </p15:guide>
        <p15:guide id="3" orient="horz" pos="1525">
          <p15:clr>
            <a:srgbClr val="5ACBF0"/>
          </p15:clr>
        </p15:guide>
        <p15:guide id="4" orient="horz" pos="3067">
          <p15:clr>
            <a:srgbClr val="5ACBF0"/>
          </p15:clr>
        </p15:guide>
        <p15:guide id="5" orient="horz" pos="32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ichenh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58775" y="1996440"/>
            <a:ext cx="8426450" cy="4348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1692276" y="152400"/>
            <a:ext cx="7092950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908050"/>
            <a:ext cx="8426450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33398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u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4652965" y="2060579"/>
            <a:ext cx="4132260" cy="42846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1692276" y="152400"/>
            <a:ext cx="7092950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908050"/>
            <a:ext cx="8426450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358775" y="2060580"/>
            <a:ext cx="4132264" cy="428466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94367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29" userDrawn="1">
          <p15:clr>
            <a:srgbClr val="5ACBF0"/>
          </p15:clr>
        </p15:guide>
        <p15:guide id="2" pos="2931" userDrawn="1">
          <p15:clr>
            <a:srgbClr val="5ACBF0"/>
          </p15:clr>
        </p15:guide>
        <p15:guide id="3" orient="horz" pos="1298" userDrawn="1">
          <p15:clr>
            <a:srgbClr val="5ACBF0"/>
          </p15:clr>
        </p15:guide>
        <p15:guide id="4" orient="horz" pos="1162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sie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58775" y="4618672"/>
            <a:ext cx="4132264" cy="17265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1692276" y="152400"/>
            <a:ext cx="7092950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908050"/>
            <a:ext cx="8426450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358775" y="2060580"/>
            <a:ext cx="4132264" cy="2366645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6" name="Textplatzhalter 7"/>
          <p:cNvSpPr>
            <a:spLocks noGrp="1"/>
          </p:cNvSpPr>
          <p:nvPr>
            <p:ph type="body" sz="quarter" idx="14"/>
          </p:nvPr>
        </p:nvSpPr>
        <p:spPr>
          <a:xfrm>
            <a:off x="4652962" y="4618672"/>
            <a:ext cx="4132263" cy="17265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5"/>
          </p:nvPr>
        </p:nvSpPr>
        <p:spPr>
          <a:xfrm>
            <a:off x="4652965" y="2060580"/>
            <a:ext cx="4132260" cy="2366645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582432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29" userDrawn="1">
          <p15:clr>
            <a:srgbClr val="5ACBF0"/>
          </p15:clr>
        </p15:guide>
        <p15:guide id="2" pos="2931" userDrawn="1">
          <p15:clr>
            <a:srgbClr val="5ACBF0"/>
          </p15:clr>
        </p15:guide>
        <p15:guide id="3" orient="horz" pos="1298" userDrawn="1">
          <p15:clr>
            <a:srgbClr val="5ACBF0"/>
          </p15:clr>
        </p15:guide>
        <p15:guide id="4" orient="horz" pos="116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benst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3"/>
          <p:cNvSpPr>
            <a:spLocks noGrp="1"/>
          </p:cNvSpPr>
          <p:nvPr>
            <p:ph type="title"/>
          </p:nvPr>
        </p:nvSpPr>
        <p:spPr>
          <a:xfrm>
            <a:off x="1692275" y="152400"/>
            <a:ext cx="7307661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358775" y="908050"/>
            <a:ext cx="8426450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358775" y="2060580"/>
            <a:ext cx="2566593" cy="4284663"/>
          </a:xfrm>
          <a:prstGeom prst="rect">
            <a:avLst/>
          </a:prstGeom>
        </p:spPr>
        <p:txBody>
          <a:bodyPr anchor="b" anchorCtr="0"/>
          <a:lstStyle>
            <a:lvl1pPr marL="0" indent="0" algn="ctr">
              <a:buNone/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087291" y="2060579"/>
            <a:ext cx="5697934" cy="42846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93849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843" userDrawn="1">
          <p15:clr>
            <a:srgbClr val="5ACBF0"/>
          </p15:clr>
        </p15:guide>
        <p15:guide id="2" pos="1945" userDrawn="1">
          <p15:clr>
            <a:srgbClr val="5ACBF0"/>
          </p15:clr>
        </p15:guide>
        <p15:guide id="3" orient="horz" pos="1298" userDrawn="1">
          <p15:clr>
            <a:srgbClr val="5ACBF0"/>
          </p15:clr>
        </p15:guide>
        <p15:guide id="4" orient="horz" pos="1162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rfenschl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1692275" y="1996440"/>
            <a:ext cx="7092951" cy="4348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358775" y="907487"/>
            <a:ext cx="973138" cy="92893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buNone/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/>
              <a:t>Logo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1692276" y="152400"/>
            <a:ext cx="7092950" cy="468314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1692275" y="908050"/>
            <a:ext cx="7092951" cy="92837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2100" b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5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72985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erader Verbinder 9"/>
          <p:cNvCxnSpPr/>
          <p:nvPr userDrawn="1"/>
        </p:nvCxnSpPr>
        <p:spPr>
          <a:xfrm>
            <a:off x="0" y="6525349"/>
            <a:ext cx="9144000" cy="1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5"/>
          <p:cNvSpPr txBox="1">
            <a:spLocks noChangeArrowheads="1"/>
          </p:cNvSpPr>
          <p:nvPr userDrawn="1"/>
        </p:nvSpPr>
        <p:spPr bwMode="auto">
          <a:xfrm>
            <a:off x="6189345" y="6525345"/>
            <a:ext cx="2810590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de-DE" sz="1050">
                <a:latin typeface="Roboto" panose="02000000000000000000" pitchFamily="2" charset="0"/>
                <a:ea typeface="Roboto" panose="02000000000000000000" pitchFamily="2" charset="0"/>
              </a:rPr>
              <a:t>www.tu-chemnitz.de</a:t>
            </a:r>
          </a:p>
        </p:txBody>
      </p:sp>
      <p:sp>
        <p:nvSpPr>
          <p:cNvPr id="20" name="Rectangle 4"/>
          <p:cNvSpPr txBox="1">
            <a:spLocks noChangeArrowheads="1"/>
          </p:cNvSpPr>
          <p:nvPr userDrawn="1"/>
        </p:nvSpPr>
        <p:spPr bwMode="auto">
          <a:xfrm>
            <a:off x="144067" y="6525345"/>
            <a:ext cx="4319922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 smtClean="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1200" dirty="0">
                <a:latin typeface="Calibri" panose="020F0502020204030204" pitchFamily="34" charset="0"/>
                <a:cs typeface="Calibri" panose="020F0502020204030204" pitchFamily="34" charset="0"/>
              </a:rPr>
              <a:t>Chemnitz ∙ 09 June 2021∙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Mayur Tulsibhai Lakhani </a:t>
            </a:r>
            <a:endParaRPr lang="de-DE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hteck 7"/>
          <p:cNvSpPr/>
          <p:nvPr userDrawn="1"/>
        </p:nvSpPr>
        <p:spPr>
          <a:xfrm>
            <a:off x="0" y="2381"/>
            <a:ext cx="9144000" cy="1518444"/>
          </a:xfrm>
          <a:prstGeom prst="rect">
            <a:avLst/>
          </a:prstGeom>
          <a:solidFill>
            <a:srgbClr val="F84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/>
          <p:cNvCxnSpPr/>
          <p:nvPr userDrawn="1"/>
        </p:nvCxnSpPr>
        <p:spPr>
          <a:xfrm>
            <a:off x="2376485" y="333375"/>
            <a:ext cx="0" cy="82708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8" t="787" r="642" b="-525"/>
          <a:stretch/>
        </p:blipFill>
        <p:spPr>
          <a:xfrm>
            <a:off x="2382" y="2381"/>
            <a:ext cx="2350294" cy="15073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758" r:id="rId2"/>
    <p:sldLayoutId id="2147483759" r:id="rId3"/>
    <p:sldLayoutId id="2147483760" r:id="rId4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cs typeface="+mn-cs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cs typeface="+mn-cs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cs typeface="+mn-cs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5pPr>
      <a:lvl6pPr marL="1885903" indent="-17144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6pPr>
      <a:lvl7pPr marL="2228795" indent="-17144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7pPr>
      <a:lvl8pPr marL="2571686" indent="-17144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8pPr>
      <a:lvl9pPr marL="2914577" indent="-171446" algn="l" rtl="0" eaLnBrk="1" fontAlgn="base" hangingPunct="1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 userDrawn="1">
          <p15:clr>
            <a:srgbClr val="000000"/>
          </p15:clr>
        </p15:guide>
        <p15:guide id="2" orient="horz" pos="210" userDrawn="1">
          <p15:clr>
            <a:srgbClr val="9FCC3B"/>
          </p15:clr>
        </p15:guide>
        <p15:guide id="3" orient="horz" pos="731" userDrawn="1">
          <p15:clr>
            <a:srgbClr val="9FCC3B"/>
          </p15:clr>
        </p15:guide>
        <p15:guide id="4" pos="1270" userDrawn="1">
          <p15:clr>
            <a:srgbClr val="9FCC3B"/>
          </p15:clr>
        </p15:guide>
        <p15:guide id="5" pos="1497" userDrawn="1">
          <p15:clr>
            <a:srgbClr val="9FCC3B"/>
          </p15:clr>
        </p15:guide>
        <p15:guide id="6" pos="1723" userDrawn="1">
          <p15:clr>
            <a:srgbClr val="9FCC3B"/>
          </p15:clr>
        </p15:guide>
        <p15:guide id="7" pos="5534" userDrawn="1">
          <p15:clr>
            <a:srgbClr val="000000"/>
          </p15:clr>
        </p15:guide>
        <p15:guide id="8" orient="horz" pos="3884" userDrawn="1">
          <p15:clr>
            <a:srgbClr val="000000"/>
          </p15:clr>
        </p15:guide>
        <p15:guide id="9" orient="horz" pos="1185" userDrawn="1">
          <p15:clr>
            <a:srgbClr val="000000"/>
          </p15:clr>
        </p15:guide>
        <p15:guide id="10" orient="horz" pos="958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274"/>
            <a:ext cx="9144000" cy="764704"/>
          </a:xfrm>
          <a:prstGeom prst="rect">
            <a:avLst/>
          </a:prstGeom>
          <a:solidFill>
            <a:srgbClr val="F84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tangle 5"/>
          <p:cNvSpPr txBox="1">
            <a:spLocks noChangeArrowheads="1"/>
          </p:cNvSpPr>
          <p:nvPr userDrawn="1"/>
        </p:nvSpPr>
        <p:spPr bwMode="auto">
          <a:xfrm>
            <a:off x="6189345" y="6525345"/>
            <a:ext cx="2810590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de-DE" sz="1050">
                <a:latin typeface="Roboto" panose="02000000000000000000" pitchFamily="2" charset="0"/>
                <a:ea typeface="Roboto" panose="02000000000000000000" pitchFamily="2" charset="0"/>
              </a:rPr>
              <a:t>www.tu-chemnitz.de</a:t>
            </a:r>
          </a:p>
        </p:txBody>
      </p:sp>
      <p:cxnSp>
        <p:nvCxnSpPr>
          <p:cNvPr id="33" name="Gerader Verbinder 32"/>
          <p:cNvCxnSpPr/>
          <p:nvPr userDrawn="1"/>
        </p:nvCxnSpPr>
        <p:spPr>
          <a:xfrm>
            <a:off x="0" y="6525344"/>
            <a:ext cx="9144000" cy="0"/>
          </a:xfrm>
          <a:prstGeom prst="line">
            <a:avLst/>
          </a:prstGeom>
          <a:ln w="12700"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ußzeilenplatzhalter 4"/>
          <p:cNvSpPr txBox="1">
            <a:spLocks/>
          </p:cNvSpPr>
          <p:nvPr userDrawn="1"/>
        </p:nvSpPr>
        <p:spPr>
          <a:xfrm>
            <a:off x="3491882" y="6526933"/>
            <a:ext cx="4194795" cy="332656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000" kern="1200" dirty="0" smtClean="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defRPr/>
            </a:pPr>
            <a:fld id="{72C5D026-0A5E-414E-BDD7-AEAAC7E56A8F}" type="slidenum">
              <a:rPr lang="de-DE" sz="1050" smtClean="0">
                <a:latin typeface="Roboto" panose="02000000000000000000" pitchFamily="2" charset="0"/>
                <a:ea typeface="Roboto" panose="02000000000000000000" pitchFamily="2" charset="0"/>
              </a:rPr>
              <a:pPr algn="ctr">
                <a:defRPr/>
              </a:pPr>
              <a:t>‹#›</a:t>
            </a:fld>
            <a:endParaRPr lang="de-DE" sz="105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4" name="Gerader Verbinder 13"/>
          <p:cNvCxnSpPr/>
          <p:nvPr userDrawn="1"/>
        </p:nvCxnSpPr>
        <p:spPr>
          <a:xfrm>
            <a:off x="1511300" y="152713"/>
            <a:ext cx="0" cy="4680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35" t="5839" r="641" b="7571"/>
          <a:stretch/>
        </p:blipFill>
        <p:spPr>
          <a:xfrm>
            <a:off x="0" y="3175"/>
            <a:ext cx="1516771" cy="7620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73837776-10D2-4765-9B2B-7038A685E18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44067" y="6551722"/>
            <a:ext cx="4319922" cy="3342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800" kern="1200" dirty="0" smtClean="0">
                <a:solidFill>
                  <a:schemeClr val="tx1"/>
                </a:solidFill>
                <a:latin typeface="InfoDispRegular-Roman" pitchFamily="2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de-DE" sz="1200" dirty="0">
                <a:latin typeface="+mn-lt"/>
              </a:rPr>
              <a:t>Chemnitz ∙ 09. June 2021 ∙ </a:t>
            </a:r>
            <a:r>
              <a:rPr lang="en-US" sz="1200" dirty="0">
                <a:latin typeface="+mn-lt"/>
              </a:rPr>
              <a:t>Mayur Tulsibhai Lakhani </a:t>
            </a:r>
            <a:endParaRPr lang="de-DE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693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4" r:id="rId2"/>
    <p:sldLayoutId id="2147483755" r:id="rId3"/>
    <p:sldLayoutId id="2147483756" r:id="rId4"/>
    <p:sldLayoutId id="2147483719" r:id="rId5"/>
    <p:sldLayoutId id="2147483757" r:id="rId6"/>
  </p:sldLayoutIdLst>
  <p:hf sldNum="0"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1200" b="1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 userDrawn="1">
          <p15:clr>
            <a:srgbClr val="9FCC3B"/>
          </p15:clr>
        </p15:guide>
        <p15:guide id="2" orient="horz" pos="391" userDrawn="1">
          <p15:clr>
            <a:srgbClr val="9FCC3B"/>
          </p15:clr>
        </p15:guide>
        <p15:guide id="3" pos="1066" userDrawn="1">
          <p15:clr>
            <a:srgbClr val="9FCC3B"/>
          </p15:clr>
        </p15:guide>
        <p15:guide id="5" pos="839" userDrawn="1">
          <p15:clr>
            <a:srgbClr val="9FCC3B"/>
          </p15:clr>
        </p15:guide>
        <p15:guide id="6" pos="952" userDrawn="1">
          <p15:clr>
            <a:srgbClr val="9FCC3B"/>
          </p15:clr>
        </p15:guide>
        <p15:guide id="7" pos="5534" userDrawn="1">
          <p15:clr>
            <a:srgbClr val="000000"/>
          </p15:clr>
        </p15:guide>
        <p15:guide id="8" orient="horz" pos="572" userDrawn="1">
          <p15:clr>
            <a:srgbClr val="000000"/>
          </p15:clr>
        </p15:guide>
        <p15:guide id="9" orient="horz" pos="3997" userDrawn="1">
          <p15:clr>
            <a:srgbClr val="000000"/>
          </p15:clr>
        </p15:guide>
        <p15:guide id="10" pos="226" userDrawn="1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sla.com/de_DE/autopilot" TargetMode="External"/><Relationship Id="rId2" Type="http://schemas.openxmlformats.org/officeDocument/2006/relationships/hyperlink" Target="https://www.tesla.com/sites/default/files/pdfs/release_notes/tesla_model_s_software_7_1.pdf" TargetMode="Externa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randviewresearch.com/industry-analysis/ultrasound-sensors-market" TargetMode="External"/><Relationship Id="rId7" Type="http://schemas.openxmlformats.org/officeDocument/2006/relationships/hyperlink" Target="https://www.cytron.io/p-rcw-0001-micro-ultrasonic-range" TargetMode="External"/><Relationship Id="rId2" Type="http://schemas.openxmlformats.org/officeDocument/2006/relationships/hyperlink" Target="https://www.marketresearchfuture.com/reports/automotive-ultrasonic-sensors-market-10359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dfrobot.com/product-53.html" TargetMode="External"/><Relationship Id="rId5" Type="http://schemas.openxmlformats.org/officeDocument/2006/relationships/hyperlink" Target="https://datasheetspdf.com/pdf-file/813041/ETC/HY-SRF05/1" TargetMode="External"/><Relationship Id="rId4" Type="http://schemas.openxmlformats.org/officeDocument/2006/relationships/hyperlink" Target="https://www.amebaiot.com/en/ameba-arduino-gpio-ultrasonic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dn-reichelt.de/documents/datenblatt/A300/101020010_01.pdf" TargetMode="External"/><Relationship Id="rId2" Type="http://schemas.openxmlformats.org/officeDocument/2006/relationships/hyperlink" Target="https://www.dfrobot.com/product-101.html" TargetMode="Externa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681E51-986A-486A-AC19-274758C3B029}"/>
              </a:ext>
            </a:extLst>
          </p:cNvPr>
          <p:cNvSpPr/>
          <p:nvPr/>
        </p:nvSpPr>
        <p:spPr>
          <a:xfrm>
            <a:off x="91771" y="2272947"/>
            <a:ext cx="8960457" cy="10772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de-DE" sz="32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Secure and Robust Ultrasonic sensors for Autonomous Vehicles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A0A544-116D-41E0-AC19-E189388E5DAD}"/>
              </a:ext>
            </a:extLst>
          </p:cNvPr>
          <p:cNvSpPr/>
          <p:nvPr/>
        </p:nvSpPr>
        <p:spPr>
          <a:xfrm>
            <a:off x="2216070" y="3701154"/>
            <a:ext cx="4711857" cy="20313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Automotive Sensor System SS21</a:t>
            </a:r>
          </a:p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Mayur Tulsibhai Lakhani </a:t>
            </a:r>
          </a:p>
          <a:p>
            <a:pPr algn="ctr"/>
            <a:r>
              <a:rPr 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(485315)</a:t>
            </a:r>
          </a:p>
          <a:p>
            <a:pPr algn="ctr"/>
            <a:r>
              <a:rPr 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Technische Universität Chemnitz</a:t>
            </a:r>
          </a:p>
          <a:p>
            <a:pPr algn="ctr"/>
            <a:r>
              <a:rPr lang="en-US" dirty="0">
                <a:ln w="0"/>
                <a:latin typeface="Calibri" panose="020F0502020204030204" pitchFamily="34" charset="0"/>
                <a:cs typeface="Calibri" panose="020F0502020204030204" pitchFamily="34" charset="0"/>
              </a:rPr>
              <a:t>Master in Automotive Software Engineering</a:t>
            </a:r>
          </a:p>
          <a:p>
            <a:pPr algn="ctr"/>
            <a:endParaRPr lang="en-US" dirty="0">
              <a:ln w="0"/>
              <a:effectLst>
                <a:outerShdw blurRad="38100" dist="19050" dir="2700000" algn="tl" rotWithShape="0">
                  <a:srgbClr val="000000">
                    <a:alpha val="40000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fik 16" descr="logo_mst_final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8" y="5732479"/>
            <a:ext cx="1237005" cy="575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0321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334F-DB86-45E1-AFF1-79BFC0F03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568" y="110986"/>
            <a:ext cx="7092949" cy="4683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  <a:ea typeface="Roboto"/>
                <a:cs typeface="Calibri"/>
              </a:rPr>
              <a:t>PSA implementation along with Experiment results</a:t>
            </a:r>
            <a:endParaRPr lang="en-US" sz="2400" dirty="0">
              <a:latin typeface="+mn-lt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8911D5-D234-4499-AF13-DF89727A5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70" y="1153595"/>
            <a:ext cx="3802411" cy="3047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EC5E2-69A2-4080-9581-D2BDD21C2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591" y="1057442"/>
            <a:ext cx="3503313" cy="30546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7133" y="813289"/>
            <a:ext cx="2184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u="sng" dirty="0">
                <a:latin typeface="Calibri"/>
                <a:ea typeface="Roboto"/>
                <a:cs typeface="Calibri"/>
              </a:rPr>
              <a:t>Frequency shift:</a:t>
            </a:r>
            <a:endParaRPr lang="en-US" b="1" u="sng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7"/>
              <p:cNvSpPr>
                <a:spLocks noGrp="1"/>
              </p:cNvSpPr>
              <p:nvPr>
                <p:ph type="body" sz="quarter" idx="15"/>
              </p:nvPr>
            </p:nvSpPr>
            <p:spPr>
              <a:xfrm>
                <a:off x="237133" y="4525553"/>
                <a:ext cx="4665520" cy="1613956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+mn-lt"/>
                    <a:ea typeface="Roboto"/>
                    <a:cs typeface="Calibri"/>
                  </a:rPr>
                  <a:t>shift randomly between different pings </a:t>
                </a:r>
              </a:p>
              <a:p>
                <a:r>
                  <a:rPr lang="en-US" sz="1600" dirty="0">
                    <a:latin typeface="+mn-lt"/>
                    <a:ea typeface="Roboto"/>
                    <a:cs typeface="Calibri"/>
                  </a:rPr>
                  <a:t>Authentication can be done per ping </a:t>
                </a:r>
              </a:p>
              <a:p>
                <a:r>
                  <a:rPr lang="en-US" sz="1600" dirty="0">
                    <a:latin typeface="+mn-lt"/>
                    <a:ea typeface="Roboto"/>
                    <a:cs typeface="Calibri"/>
                  </a:rPr>
                  <a:t>y(i ) = x(i)</a:t>
                </a: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sz="1800" dirty="0">
                  <a:latin typeface="Calibri"/>
                  <a:ea typeface="Roboto"/>
                  <a:cs typeface="Calibri"/>
                </a:endParaRPr>
              </a:p>
            </p:txBody>
          </p:sp>
        </mc:Choice>
        <mc:Fallback xmlns="">
          <p:sp>
            <p:nvSpPr>
              <p:cNvPr id="8" name="Tex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xfrm>
                <a:off x="237133" y="4525553"/>
                <a:ext cx="4665520" cy="1613956"/>
              </a:xfrm>
              <a:blipFill>
                <a:blip r:embed="rId5"/>
                <a:stretch>
                  <a:fillRect l="-523" t="-2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5528620" y="810068"/>
            <a:ext cx="2204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+mn-lt"/>
                <a:cs typeface="Arial"/>
              </a:rPr>
              <a:t>Amplitude shift:</a:t>
            </a:r>
            <a:endParaRPr lang="en-US" b="1" u="sng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8BB63-7353-41E5-8CA6-51C979085B12}"/>
              </a:ext>
            </a:extLst>
          </p:cNvPr>
          <p:cNvSpPr txBox="1"/>
          <p:nvPr/>
        </p:nvSpPr>
        <p:spPr>
          <a:xfrm>
            <a:off x="4694356" y="4523041"/>
            <a:ext cx="4212511" cy="1102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3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Arial"/>
              </a:rPr>
              <a:t>Received Amp.( ) with Transmitted Amp.</a:t>
            </a:r>
          </a:p>
          <a:p>
            <a:pPr marL="285750" indent="-285750" algn="just">
              <a:spcAft>
                <a:spcPts val="13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Arial"/>
              </a:rPr>
              <a:t>Obstacles </a:t>
            </a:r>
            <a:r>
              <a:rPr lang="en-US" sz="1600" dirty="0">
                <a:latin typeface="+mn-lt"/>
                <a:cs typeface="Arial"/>
                <a:sym typeface="Wingdings" panose="05000000000000000000" pitchFamily="2" charset="2"/>
              </a:rPr>
              <a:t> D</a:t>
            </a:r>
            <a:r>
              <a:rPr lang="en-US" sz="1600" dirty="0">
                <a:latin typeface="+mn-lt"/>
                <a:cs typeface="Arial"/>
              </a:rPr>
              <a:t>istances </a:t>
            </a:r>
            <a:r>
              <a:rPr lang="en-US" sz="1600" dirty="0">
                <a:latin typeface="+mn-lt"/>
                <a:cs typeface="Arial"/>
                <a:sym typeface="Wingdings" panose="05000000000000000000" pitchFamily="2" charset="2"/>
              </a:rPr>
              <a:t></a:t>
            </a:r>
            <a:r>
              <a:rPr lang="en-US" sz="1600" dirty="0">
                <a:latin typeface="+mn-lt"/>
                <a:cs typeface="Arial"/>
              </a:rPr>
              <a:t> Attenuation</a:t>
            </a:r>
          </a:p>
          <a:p>
            <a:pPr marL="285750" indent="-285750" algn="just">
              <a:spcAft>
                <a:spcPts val="13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cs typeface="Arial"/>
              </a:rPr>
              <a:t>Amplitude attenuation </a:t>
            </a:r>
            <a:r>
              <a:rPr lang="en-US" sz="1600" dirty="0">
                <a:latin typeface="+mn-lt"/>
                <a:cs typeface="Arial"/>
                <a:sym typeface="Wingdings" panose="05000000000000000000" pitchFamily="2" charset="2"/>
              </a:rPr>
              <a:t> linearity  Valid echoes</a:t>
            </a:r>
            <a:endParaRPr lang="en-US" sz="1600" dirty="0">
              <a:latin typeface="+mn-lt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A2A89-691C-4F57-AAAA-217581FF1506}"/>
              </a:ext>
            </a:extLst>
          </p:cNvPr>
          <p:cNvSpPr txBox="1"/>
          <p:nvPr/>
        </p:nvSpPr>
        <p:spPr>
          <a:xfrm>
            <a:off x="1756882" y="759885"/>
            <a:ext cx="369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1FE243-60BB-41B9-8303-BD230986183A}"/>
              </a:ext>
            </a:extLst>
          </p:cNvPr>
          <p:cNvSpPr txBox="1"/>
          <p:nvPr/>
        </p:nvSpPr>
        <p:spPr>
          <a:xfrm>
            <a:off x="7085542" y="758205"/>
            <a:ext cx="369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[3]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32AF4ECE-539A-439D-9F33-47C4E4A66B07}"/>
              </a:ext>
            </a:extLst>
          </p:cNvPr>
          <p:cNvSpPr/>
          <p:nvPr/>
        </p:nvSpPr>
        <p:spPr>
          <a:xfrm rot="3534171">
            <a:off x="2131175" y="1064077"/>
            <a:ext cx="552278" cy="2145940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790D69-4BEA-4F98-ABED-526367B9A374}"/>
              </a:ext>
            </a:extLst>
          </p:cNvPr>
          <p:cNvSpPr txBox="1"/>
          <p:nvPr/>
        </p:nvSpPr>
        <p:spPr>
          <a:xfrm>
            <a:off x="1612975" y="1782738"/>
            <a:ext cx="10275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+mj-lt"/>
                <a:ea typeface="Roboto"/>
                <a:cs typeface="Calibri"/>
              </a:rPr>
              <a:t>0.212kHz</a:t>
            </a:r>
            <a:endParaRPr lang="en-US" sz="1100" b="1" dirty="0">
              <a:latin typeface="+mj-lt"/>
            </a:endParaRPr>
          </a:p>
        </p:txBody>
      </p:sp>
      <p:sp>
        <p:nvSpPr>
          <p:cNvPr id="19" name="Right Bracket 18">
            <a:extLst>
              <a:ext uri="{FF2B5EF4-FFF2-40B4-BE49-F238E27FC236}">
                <a16:creationId xmlns:a16="http://schemas.microsoft.com/office/drawing/2014/main" id="{9DA5B4C7-3AFF-43F1-9570-68D4C7DB18E9}"/>
              </a:ext>
            </a:extLst>
          </p:cNvPr>
          <p:cNvSpPr/>
          <p:nvPr/>
        </p:nvSpPr>
        <p:spPr>
          <a:xfrm rot="3501121">
            <a:off x="2712841" y="1444742"/>
            <a:ext cx="125850" cy="296332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F3BDBF-77E7-4E74-BAE6-0C6652431F2C}"/>
              </a:ext>
            </a:extLst>
          </p:cNvPr>
          <p:cNvSpPr txBox="1"/>
          <p:nvPr/>
        </p:nvSpPr>
        <p:spPr>
          <a:xfrm>
            <a:off x="2422068" y="3182779"/>
            <a:ext cx="1221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+mj-lt"/>
              </a:rPr>
              <a:t>Detection Range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DB99442-11D3-4CB4-8255-BE98F42A481F}"/>
              </a:ext>
            </a:extLst>
          </p:cNvPr>
          <p:cNvCxnSpPr>
            <a:cxnSpLocks/>
          </p:cNvCxnSpPr>
          <p:nvPr/>
        </p:nvCxnSpPr>
        <p:spPr>
          <a:xfrm flipV="1">
            <a:off x="6373994" y="4603703"/>
            <a:ext cx="0" cy="162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07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85C815-5B1B-4016-8AB9-301ADFEB60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0077" y="4073731"/>
            <a:ext cx="4297983" cy="2560291"/>
          </a:xfrm>
        </p:spPr>
        <p:txBody>
          <a:bodyPr anchor="t">
            <a:noAutofit/>
          </a:bodyPr>
          <a:lstStyle/>
          <a:p>
            <a:pPr marL="170815" indent="-170815">
              <a:lnSpc>
                <a:spcPct val="110000"/>
              </a:lnSpc>
            </a:pPr>
            <a:r>
              <a:rPr lang="en-US" sz="1600" dirty="0">
                <a:latin typeface="+mn-lt"/>
                <a:ea typeface="Roboto"/>
                <a:cs typeface="Calibri"/>
              </a:rPr>
              <a:t>More than 20 cycles (0.5ms at 40kHz)</a:t>
            </a:r>
          </a:p>
          <a:p>
            <a:pPr marL="170815" indent="-170815">
              <a:lnSpc>
                <a:spcPct val="110000"/>
              </a:lnSpc>
            </a:pPr>
            <a:r>
              <a:rPr lang="en-US" sz="1600" dirty="0">
                <a:latin typeface="+mn-lt"/>
                <a:ea typeface="Roboto"/>
                <a:cs typeface="Calibri"/>
              </a:rPr>
              <a:t>Duration of received echoes are approximately liner to those of the corresponding pings.</a:t>
            </a:r>
            <a:endParaRPr lang="en-US" sz="1600" dirty="0">
              <a:latin typeface="+mn-lt"/>
              <a:cs typeface="Calibri"/>
            </a:endParaRPr>
          </a:p>
          <a:p>
            <a:pPr marL="170815" indent="-170815">
              <a:lnSpc>
                <a:spcPct val="110000"/>
              </a:lnSpc>
            </a:pPr>
            <a:r>
              <a:rPr lang="en-US" sz="1600" dirty="0">
                <a:latin typeface="+mn-lt"/>
                <a:ea typeface="Roboto"/>
                <a:cs typeface="Calibri"/>
              </a:rPr>
              <a:t>Y(i) = f(x(i)) = λx(i) + υ</a:t>
            </a:r>
            <a:r>
              <a:rPr lang="en-US" sz="1600" dirty="0">
                <a:latin typeface="+mn-lt"/>
                <a:cs typeface="Calibri"/>
              </a:rPr>
              <a:t>;  </a:t>
            </a:r>
            <a:r>
              <a:rPr lang="en-US" sz="1600" dirty="0">
                <a:latin typeface="+mn-lt"/>
                <a:ea typeface="Roboto"/>
                <a:cs typeface="Calibri"/>
              </a:rPr>
              <a:t>where λ and υ are</a:t>
            </a:r>
            <a:endParaRPr lang="en-US" sz="1600" dirty="0">
              <a:latin typeface="+mn-lt"/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600" dirty="0">
                <a:latin typeface="+mn-lt"/>
                <a:ea typeface="Roboto"/>
                <a:cs typeface="Calibri"/>
              </a:rPr>
              <a:t>   constants for a certain obstacle </a:t>
            </a:r>
            <a:endParaRPr lang="en-US" sz="1600" dirty="0">
              <a:latin typeface="+mn-lt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7E46BF-CCCC-466E-8A80-EBD024FE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6288" y="122714"/>
            <a:ext cx="7092950" cy="4683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  <a:ea typeface="Roboto"/>
                <a:cs typeface="Calibri"/>
              </a:rPr>
              <a:t>PSA implementation along with Experiment results</a:t>
            </a:r>
            <a:endParaRPr lang="en-US" sz="2400" b="0" dirty="0">
              <a:latin typeface="+mn-lt"/>
              <a:ea typeface="Roboto"/>
              <a:cs typeface="Calibri"/>
            </a:endParaRPr>
          </a:p>
          <a:p>
            <a:endParaRPr lang="en-US" sz="2400" dirty="0">
              <a:latin typeface="+mn-lt"/>
              <a:ea typeface="Roboto"/>
            </a:endParaRPr>
          </a:p>
          <a:p>
            <a:endParaRPr lang="en-US" sz="2400" dirty="0">
              <a:latin typeface="+mn-lt"/>
            </a:endParaRPr>
          </a:p>
        </p:txBody>
      </p:sp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239F68BD-2A07-4F69-864C-FD18F55001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30436" t="65654" r="53075" b="10589"/>
          <a:stretch/>
        </p:blipFill>
        <p:spPr>
          <a:xfrm>
            <a:off x="401579" y="1090189"/>
            <a:ext cx="3522246" cy="2847992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0E0E11-B6E6-497D-9778-82BFA7312A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57438" y="4063544"/>
            <a:ext cx="3619893" cy="2024483"/>
          </a:xfrm>
        </p:spPr>
        <p:txBody>
          <a:bodyPr anchor="t">
            <a:normAutofit/>
          </a:bodyPr>
          <a:lstStyle/>
          <a:p>
            <a:pPr marL="170815" indent="-170815">
              <a:lnSpc>
                <a:spcPct val="100000"/>
              </a:lnSpc>
            </a:pPr>
            <a:r>
              <a:rPr lang="en-US" dirty="0">
                <a:latin typeface="+mn-lt"/>
                <a:ea typeface="Roboto"/>
                <a:cs typeface="Calibri"/>
              </a:rPr>
              <a:t>When the force is shifted to a reverse direction, the membrane gradually decreases the amplitude and then increases following the new phase</a:t>
            </a:r>
          </a:p>
        </p:txBody>
      </p:sp>
      <p:pic>
        <p:nvPicPr>
          <p:cNvPr id="9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AC6083D4-10AF-4663-9781-61EBE69CCDE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47392" t="65448" r="35982" b="11488"/>
          <a:stretch/>
        </p:blipFill>
        <p:spPr>
          <a:xfrm>
            <a:off x="5172763" y="1029109"/>
            <a:ext cx="3704568" cy="289098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8DFE38-0A4D-4598-8AAE-ABEEA8D66259}"/>
              </a:ext>
            </a:extLst>
          </p:cNvPr>
          <p:cNvSpPr txBox="1"/>
          <p:nvPr/>
        </p:nvSpPr>
        <p:spPr>
          <a:xfrm>
            <a:off x="1757524" y="712665"/>
            <a:ext cx="369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[3]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D82BD4-5FE3-47AD-BE97-C5D66C2956EF}"/>
              </a:ext>
            </a:extLst>
          </p:cNvPr>
          <p:cNvSpPr txBox="1"/>
          <p:nvPr/>
        </p:nvSpPr>
        <p:spPr>
          <a:xfrm>
            <a:off x="6334902" y="692292"/>
            <a:ext cx="3698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3017FC-FC8C-46DA-8976-ACA4AF30FB12}"/>
              </a:ext>
            </a:extLst>
          </p:cNvPr>
          <p:cNvSpPr txBox="1"/>
          <p:nvPr/>
        </p:nvSpPr>
        <p:spPr>
          <a:xfrm>
            <a:off x="-1158044" y="756099"/>
            <a:ext cx="4577378" cy="381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b="1" u="sng" dirty="0">
                <a:latin typeface="Calibri"/>
                <a:ea typeface="Roboto"/>
                <a:cs typeface="Calibri"/>
              </a:rPr>
              <a:t>Duration Shift</a:t>
            </a:r>
            <a:r>
              <a:rPr lang="en-US" dirty="0">
                <a:latin typeface="Calibri"/>
                <a:ea typeface="Roboto"/>
                <a:cs typeface="Calibri"/>
              </a:rPr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CE9D2-26A3-4818-B6B5-D3CD4DAFDC93}"/>
              </a:ext>
            </a:extLst>
          </p:cNvPr>
          <p:cNvSpPr txBox="1"/>
          <p:nvPr/>
        </p:nvSpPr>
        <p:spPr>
          <a:xfrm>
            <a:off x="3256878" y="769973"/>
            <a:ext cx="515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b="1" u="sng" dirty="0">
                <a:latin typeface="Calibri"/>
                <a:ea typeface="Roboto"/>
                <a:cs typeface="Calibri"/>
              </a:rPr>
              <a:t>Phase Shift:</a:t>
            </a:r>
            <a:endParaRPr lang="en-US" b="1" u="sng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5559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1DDE-2208-4369-BA6B-31E33247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72" y="115965"/>
            <a:ext cx="7092949" cy="4683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  <a:ea typeface="Roboto"/>
                <a:cs typeface="Arial"/>
              </a:rPr>
              <a:t>Conclusion</a:t>
            </a:r>
            <a:endParaRPr lang="en-US" sz="2400" dirty="0">
              <a:latin typeface="+mn-lt"/>
              <a:ea typeface="Roboto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4AB8B5-8E84-4E4F-9754-61E65DD72E4D}"/>
              </a:ext>
            </a:extLst>
          </p:cNvPr>
          <p:cNvSpPr txBox="1"/>
          <p:nvPr/>
        </p:nvSpPr>
        <p:spPr>
          <a:xfrm>
            <a:off x="395546" y="801543"/>
            <a:ext cx="7944328" cy="62818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Calibri" panose="020F0502020204030204" pitchFamily="34" charset="0"/>
              </a:rPr>
              <a:t>Experiments validate that shifting frequency, amplitude, duration, phase, and period can be used for distinguishing spoofed echoes that does not change in accordance with the modulated pings.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Calibri" panose="020F0502020204030204" pitchFamily="34" charset="0"/>
              </a:rPr>
              <a:t>Under the same time efficiency, the performance ranks as: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+mn-lt"/>
                <a:cs typeface="Calibri" panose="020F0502020204030204" pitchFamily="34" charset="0"/>
              </a:rPr>
              <a:t>      Frequency Shift &gt; Phase Shift &gt; Amplitude Shift &gt; Duration Shift</a:t>
            </a:r>
          </a:p>
          <a:p>
            <a:pPr>
              <a:lnSpc>
                <a:spcPct val="150000"/>
              </a:lnSpc>
            </a:pPr>
            <a:endParaRPr lang="en-US" dirty="0">
              <a:latin typeface="+mn-lt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Calibri" panose="020F0502020204030204" pitchFamily="34" charset="0"/>
              </a:rPr>
              <a:t>Successful detection rate with three cycles of </a:t>
            </a:r>
            <a:r>
              <a:rPr lang="en-US" u="sng" dirty="0">
                <a:latin typeface="+mn-lt"/>
                <a:cs typeface="Calibri" panose="020F0502020204030204" pitchFamily="34" charset="0"/>
              </a:rPr>
              <a:t>frequency shift is 99.8% </a:t>
            </a:r>
            <a:r>
              <a:rPr lang="en-US" dirty="0">
                <a:latin typeface="+mn-lt"/>
                <a:cs typeface="Calibri" panose="020F0502020204030204" pitchFamily="34" charset="0"/>
              </a:rPr>
              <a:t>and can be increased with wider transducer frequency range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Calibri" panose="020F0502020204030204" pitchFamily="34" charset="0"/>
              </a:rPr>
              <a:t>Effective range of the attacks relies on </a:t>
            </a:r>
            <a:r>
              <a:rPr lang="en-US" u="sng" dirty="0">
                <a:latin typeface="+mn-lt"/>
                <a:cs typeface="Calibri" panose="020F0502020204030204" pitchFamily="34" charset="0"/>
              </a:rPr>
              <a:t>both the operational range of sensors and the transmission power of the attack equipment</a:t>
            </a:r>
            <a:r>
              <a:rPr lang="en-US" dirty="0">
                <a:latin typeface="+mn-lt"/>
                <a:cs typeface="Calibri" panose="020F0502020204030204" pitchFamily="34" charset="0"/>
              </a:rPr>
              <a:t>, which can be improved with budgets.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+mn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324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D6C3-ED1A-4668-BA42-AE1CA6CC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064" y="104353"/>
            <a:ext cx="7092949" cy="4683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  <a:ea typeface="Roboto"/>
                <a:cs typeface="Calibri"/>
              </a:rPr>
              <a:t>References</a:t>
            </a:r>
            <a:endParaRPr lang="en-US" sz="2400" dirty="0">
              <a:latin typeface="+mn-lt"/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C79C5-84B6-4B16-A771-2EC4342E7E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4932" y="890832"/>
            <a:ext cx="8874136" cy="5628658"/>
          </a:xfrm>
        </p:spPr>
        <p:txBody>
          <a:bodyPr anchor="t">
            <a:noAutofit/>
          </a:bodyPr>
          <a:lstStyle/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endParaRPr lang="en-US" sz="1400" dirty="0">
              <a:latin typeface="Roboto"/>
              <a:ea typeface="Roboto"/>
            </a:endParaRP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sz="1400" dirty="0">
                <a:latin typeface="+mn-lt"/>
                <a:ea typeface="Roboto" panose="020B0604020202020204" charset="0"/>
              </a:rPr>
              <a:t>U. Khalil, A. Nasir, S. M. Khan, T. Javid, S. A. Raza and A. Siddiqui, "Automatic Road Accident Detection Using Ultrasonic Sensor," 2018 IEEE 21st International Multi-Topic Conference (INMIC), Karachi, 2018, pp. 206-212, doi: 10.1109/INMIC.2018.8595541.</a:t>
            </a: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sz="1400" dirty="0">
                <a:latin typeface="+mn-lt"/>
                <a:ea typeface="Roboto" panose="020B0604020202020204" charset="0"/>
              </a:rPr>
              <a:t>B. S. Lim, S. L. Keoh and V. L. L. Thing, "Autonomous vehicle ultrasonic sensor vulnerability and impact assessment," </a:t>
            </a:r>
            <a:r>
              <a:rPr lang="en-US" sz="1400" i="1" dirty="0">
                <a:latin typeface="+mn-lt"/>
                <a:ea typeface="Roboto" panose="020B0604020202020204" charset="0"/>
              </a:rPr>
              <a:t>2018 IEEE 4th World Forum on Internet of Things (WF-IoT)</a:t>
            </a:r>
            <a:r>
              <a:rPr lang="en-US" sz="1400" dirty="0">
                <a:latin typeface="+mn-lt"/>
                <a:ea typeface="Roboto" panose="020B0604020202020204" charset="0"/>
              </a:rPr>
              <a:t>, Singapore, 2018, pp. 231-236, doi: 10.1109/WF-IoT.2018.8355132.</a:t>
            </a: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sz="1400" dirty="0">
                <a:latin typeface="+mn-lt"/>
                <a:ea typeface="Roboto" panose="020B0604020202020204" charset="0"/>
              </a:rPr>
              <a:t>W. Xu, C. Yan, W. Jia, X. Ji and J. Liu, "Analyzing and Enhancing the Security of Ultrasonic Sensors for Autonomous Vehicles," in IEEE Internet of Things Journal, vol. 5, no. 6, pp. 5015-5029, Dec. 2018, doi: 10.1109/JIOT.2018.2867917.</a:t>
            </a: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sz="1400" dirty="0">
                <a:latin typeface="+mn-lt"/>
                <a:ea typeface="Roboto" panose="020B0604020202020204" charset="0"/>
              </a:rPr>
              <a:t>Tesla. Model S Software Release Notes V7.1. [Online – Accessed on 14.05.2021]. Available: </a:t>
            </a:r>
            <a:r>
              <a:rPr lang="en-US" sz="1400" dirty="0">
                <a:latin typeface="+mn-lt"/>
                <a:ea typeface="Roboto" panose="020B0604020202020204" charset="0"/>
                <a:hlinkClick r:id="rId2"/>
              </a:rPr>
              <a:t>https://www.tesla.com/sites/default/files/pdfs/release_notes/tesla_model_s_software_7_1.pdf</a:t>
            </a:r>
            <a:endParaRPr lang="en-US" sz="1400" dirty="0">
              <a:latin typeface="+mn-lt"/>
              <a:ea typeface="Roboto" panose="020B0604020202020204" charset="0"/>
            </a:endParaRP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sz="1400" dirty="0">
                <a:latin typeface="+mn-lt"/>
                <a:ea typeface="Roboto" panose="020B0604020202020204" charset="0"/>
              </a:rPr>
              <a:t>Tesla. Enhanced Autopilot. [Online - Accessed on 14.05.2021 ]. Available: </a:t>
            </a:r>
            <a:r>
              <a:rPr lang="en-US" sz="1400" dirty="0">
                <a:latin typeface="+mn-lt"/>
                <a:ea typeface="Roboto" panose="020B0604020202020204" charset="0"/>
                <a:hlinkClick r:id="rId3"/>
              </a:rPr>
              <a:t>https://www.tesla.com/de_DE/autopilot</a:t>
            </a:r>
            <a:endParaRPr lang="en-US" sz="1400" dirty="0">
              <a:latin typeface="+mn-lt"/>
              <a:ea typeface="Roboto" panose="020B0604020202020204" charset="0"/>
            </a:endParaRP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r>
              <a:rPr lang="en-US" sz="1400" dirty="0">
                <a:latin typeface="+mn-lt"/>
                <a:ea typeface="Roboto"/>
                <a:cs typeface="Calibri"/>
              </a:rPr>
              <a:t>U. Khalil, A. Nasir, S. M. Khan, T. Javid, S. A. Raza and A. Siddiqui, "Automatic Road Accident Detection Using Ultrasonic Sensor," 2018 IEEE 21st International Multi-Topic Conference (INMIC), Karachi, 2018, pp. 206-212, doi: 10.1109/INMIC.2018.8595541.</a:t>
            </a:r>
          </a:p>
          <a:p>
            <a:pPr marL="342900" indent="-342900" algn="just">
              <a:lnSpc>
                <a:spcPct val="120000"/>
              </a:lnSpc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85175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D6C3-ED1A-4668-BA42-AE1CA6CC6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848" y="107675"/>
            <a:ext cx="7092949" cy="4683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  <a:ea typeface="Roboto"/>
                <a:cs typeface="Calibri"/>
              </a:rPr>
              <a:t>References</a:t>
            </a:r>
            <a:endParaRPr lang="en-US" sz="2400" dirty="0">
              <a:latin typeface="+mn-lt"/>
              <a:cs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CC79C5-84B6-4B16-A771-2EC4342E7E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774" y="887580"/>
            <a:ext cx="8874136" cy="5772658"/>
          </a:xfrm>
        </p:spPr>
        <p:txBody>
          <a:bodyPr anchor="t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sz="1800" dirty="0">
              <a:latin typeface="Calibri"/>
              <a:ea typeface="Roboto"/>
              <a:cs typeface="Calibri"/>
            </a:endParaRPr>
          </a:p>
          <a:p>
            <a:pPr marL="170815" indent="-170815">
              <a:lnSpc>
                <a:spcPct val="150000"/>
              </a:lnSpc>
            </a:pPr>
            <a:endParaRPr lang="en-US" sz="1400" dirty="0">
              <a:latin typeface="Calibri"/>
              <a:cs typeface="Calibri"/>
            </a:endParaRPr>
          </a:p>
          <a:p>
            <a:pPr marL="170815" indent="-170815">
              <a:lnSpc>
                <a:spcPct val="150000"/>
              </a:lnSpc>
            </a:pPr>
            <a:endParaRPr lang="en-US" sz="1400" dirty="0">
              <a:latin typeface="Calibri"/>
              <a:cs typeface="Calibri"/>
            </a:endParaRPr>
          </a:p>
          <a:p>
            <a:pPr marL="170815" indent="-170815">
              <a:lnSpc>
                <a:spcPct val="150000"/>
              </a:lnSpc>
            </a:pPr>
            <a:endParaRPr lang="en-US" sz="1400" dirty="0">
              <a:latin typeface="Calibri"/>
              <a:cs typeface="Calibri"/>
            </a:endParaRPr>
          </a:p>
          <a:p>
            <a:pPr marL="170815" indent="-170815">
              <a:lnSpc>
                <a:spcPct val="150000"/>
              </a:lnSpc>
            </a:pPr>
            <a:endParaRPr lang="en-US" sz="1400" dirty="0">
              <a:latin typeface="Calibri"/>
              <a:cs typeface="Calibri"/>
            </a:endParaRPr>
          </a:p>
          <a:p>
            <a:pPr marL="170815" indent="-170815">
              <a:lnSpc>
                <a:spcPct val="150000"/>
              </a:lnSpc>
            </a:pPr>
            <a:endParaRPr lang="en-US" sz="1400" dirty="0">
              <a:latin typeface="Calibri"/>
              <a:cs typeface="Calibri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1400" dirty="0">
              <a:latin typeface="Calibri"/>
              <a:cs typeface="Calibri"/>
            </a:endParaRPr>
          </a:p>
          <a:p>
            <a:pPr marL="170815" indent="-170815">
              <a:lnSpc>
                <a:spcPct val="150000"/>
              </a:lnSpc>
            </a:pPr>
            <a:endParaRPr lang="en-US" sz="1400" dirty="0">
              <a:latin typeface="Calibri"/>
              <a:cs typeface="Calibri"/>
            </a:endParaRPr>
          </a:p>
          <a:p>
            <a:pPr marL="170815" indent="-170815">
              <a:lnSpc>
                <a:spcPct val="150000"/>
              </a:lnSpc>
            </a:pPr>
            <a:endParaRPr lang="en-US" sz="1400" dirty="0">
              <a:latin typeface="Calibri"/>
              <a:cs typeface="Calibri"/>
            </a:endParaRPr>
          </a:p>
          <a:p>
            <a:pPr marL="170815" indent="-170815">
              <a:lnSpc>
                <a:spcPct val="150000"/>
              </a:lnSpc>
            </a:pPr>
            <a:endParaRPr lang="en-US" sz="1400" dirty="0">
              <a:latin typeface="Calibri"/>
              <a:cs typeface="Calibri"/>
            </a:endParaRPr>
          </a:p>
          <a:p>
            <a:pPr marL="170815" indent="-170815">
              <a:lnSpc>
                <a:spcPct val="150000"/>
              </a:lnSpc>
            </a:pP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C4066B-7DE8-4B55-A9CB-C4B26B127E48}"/>
              </a:ext>
            </a:extLst>
          </p:cNvPr>
          <p:cNvSpPr/>
          <p:nvPr/>
        </p:nvSpPr>
        <p:spPr>
          <a:xfrm>
            <a:off x="222298" y="835957"/>
            <a:ext cx="8680402" cy="6522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 startAt="7"/>
            </a:pPr>
            <a:r>
              <a:rPr lang="en-US" sz="1400" dirty="0">
                <a:latin typeface="+mn-lt"/>
                <a:ea typeface="Roboto"/>
                <a:cs typeface="Calibri"/>
              </a:rPr>
              <a:t>Marketresearchfuture. “</a:t>
            </a:r>
            <a:r>
              <a:rPr lang="en-US" sz="1400" b="0" i="0" dirty="0">
                <a:solidFill>
                  <a:srgbClr val="3A3A3A"/>
                </a:solidFill>
                <a:effectLst/>
                <a:latin typeface="+mn-lt"/>
              </a:rPr>
              <a:t>Global Automotive Ultrasonic Sensors Market Research Report</a:t>
            </a:r>
            <a:r>
              <a:rPr lang="en-US" sz="1400" dirty="0">
                <a:latin typeface="+mn-lt"/>
                <a:ea typeface="Roboto"/>
                <a:cs typeface="Calibri"/>
              </a:rPr>
              <a:t>”. </a:t>
            </a:r>
            <a:r>
              <a:rPr lang="en-US" sz="1400" dirty="0">
                <a:latin typeface="+mn-lt"/>
                <a:ea typeface="Roboto" panose="020B0604020202020204" charset="0"/>
              </a:rPr>
              <a:t>[Online – Accessed on 28.05.2021]. </a:t>
            </a:r>
            <a:r>
              <a:rPr lang="en-US" sz="1400" dirty="0">
                <a:latin typeface="+mn-lt"/>
                <a:ea typeface="Roboto"/>
                <a:cs typeface="Calibri"/>
              </a:rPr>
              <a:t>Available: </a:t>
            </a:r>
            <a:r>
              <a:rPr lang="en-US" sz="1400" dirty="0">
                <a:latin typeface="+mn-lt"/>
                <a:ea typeface="Roboto"/>
                <a:cs typeface="Calibri"/>
                <a:hlinkClick r:id="rId2"/>
              </a:rPr>
              <a:t>https://www.marketresearchfuture.com/reports/automotive-ultrasonic-sensors-market-10359</a:t>
            </a:r>
            <a:endParaRPr lang="en-US" sz="1400" dirty="0">
              <a:latin typeface="+mn-lt"/>
              <a:ea typeface="Roboto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7"/>
            </a:pPr>
            <a:r>
              <a:rPr lang="en-US" sz="1400" dirty="0">
                <a:latin typeface="+mn-lt"/>
                <a:ea typeface="Roboto"/>
                <a:cs typeface="Calibri"/>
              </a:rPr>
              <a:t>Grandviewresearch. “</a:t>
            </a:r>
            <a:r>
              <a:rPr lang="en-US" sz="1400" dirty="0">
                <a:solidFill>
                  <a:srgbClr val="3A3A3A"/>
                </a:solidFill>
                <a:latin typeface="+mn-lt"/>
              </a:rPr>
              <a:t>Ultrasonic Sensors Market Size, Share &amp; Trends Analysis Report By Technology</a:t>
            </a:r>
            <a:r>
              <a:rPr lang="en-US" sz="1400" dirty="0">
                <a:latin typeface="+mn-lt"/>
                <a:ea typeface="Roboto"/>
                <a:cs typeface="Calibri"/>
              </a:rPr>
              <a:t>”.</a:t>
            </a:r>
            <a:r>
              <a:rPr lang="en-US" sz="1400" dirty="0">
                <a:latin typeface="+mn-lt"/>
                <a:ea typeface="Roboto" panose="020B0604020202020204" charset="0"/>
              </a:rPr>
              <a:t> [Online – Accessed on 28.05.2021]. </a:t>
            </a:r>
            <a:r>
              <a:rPr lang="en-US" sz="1400" dirty="0">
                <a:latin typeface="+mn-lt"/>
                <a:ea typeface="Roboto"/>
                <a:cs typeface="Calibri"/>
              </a:rPr>
              <a:t>Available: </a:t>
            </a:r>
            <a:r>
              <a:rPr lang="en-US" sz="1400" dirty="0">
                <a:latin typeface="+mn-lt"/>
                <a:ea typeface="Roboto"/>
                <a:cs typeface="Calibri"/>
                <a:hlinkClick r:id="rId3"/>
              </a:rPr>
              <a:t>https://www.grandviewresearch.com/industry-analysis/ultrasound-sensors-market</a:t>
            </a:r>
            <a:endParaRPr lang="en-US" sz="1400" dirty="0">
              <a:latin typeface="+mn-lt"/>
              <a:ea typeface="Roboto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7"/>
            </a:pPr>
            <a:r>
              <a:rPr lang="en-US" sz="1400" dirty="0">
                <a:latin typeface="+mn-lt"/>
                <a:ea typeface="Roboto"/>
                <a:cs typeface="Calibri"/>
              </a:rPr>
              <a:t>Amebaiot. “[RTL8195AM] [RTL8710AF] GPIO - Measure the distance by ultrasonic module”. </a:t>
            </a:r>
            <a:r>
              <a:rPr lang="en-US" sz="1400" dirty="0">
                <a:latin typeface="+mn-lt"/>
                <a:ea typeface="Roboto" panose="020B0604020202020204" charset="0"/>
              </a:rPr>
              <a:t>[Online – Accessed on 14.05.2021]. </a:t>
            </a:r>
            <a:r>
              <a:rPr lang="en-US" sz="1400" dirty="0">
                <a:latin typeface="+mn-lt"/>
                <a:ea typeface="Roboto"/>
                <a:cs typeface="Calibri"/>
              </a:rPr>
              <a:t>Available: </a:t>
            </a:r>
            <a:r>
              <a:rPr lang="en-US" sz="1400" dirty="0">
                <a:latin typeface="+mn-lt"/>
                <a:ea typeface="Roboto"/>
                <a:cs typeface="Calibri"/>
                <a:hlinkClick r:id="rId4"/>
              </a:rPr>
              <a:t>https://www.amebaiot.com/en/ameba-arduino-gpio-ultrasonic/</a:t>
            </a:r>
            <a:endParaRPr lang="en-US" sz="1400" dirty="0">
              <a:latin typeface="+mn-lt"/>
              <a:ea typeface="Roboto"/>
              <a:cs typeface="Calibri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7"/>
            </a:pPr>
            <a:r>
              <a:rPr lang="en-US" sz="1400" dirty="0">
                <a:latin typeface="+mn-lt"/>
                <a:ea typeface="Roboto"/>
                <a:cs typeface="Calibri"/>
              </a:rPr>
              <a:t>Vipul Kushwaha , Sachin Bojewar. “A Survey of Ultrasonic Sensors and their Applications ”, 2019 IJACCE, India, Vol. 8, Issue 11, November 2019, ISSN(Online) 2278-1021. doi: 10.17148/IJARCCE.2019.81120.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US" sz="1400" dirty="0">
                <a:latin typeface="+mn-lt"/>
                <a:ea typeface="Roboto"/>
                <a:cs typeface="Calibri"/>
              </a:rPr>
              <a:t>Datasheetpdf. “HY-SRF05 Precision Ultrasonic Sensor”. [</a:t>
            </a:r>
            <a:r>
              <a:rPr lang="en-US" sz="1400" dirty="0">
                <a:latin typeface="+mn-lt"/>
                <a:ea typeface="Roboto" panose="020B0604020202020204" charset="0"/>
              </a:rPr>
              <a:t>Online - Accessed on 03.06.2021 ]. Available: </a:t>
            </a:r>
            <a:r>
              <a:rPr lang="en-US" sz="1400" dirty="0">
                <a:latin typeface="+mn-lt"/>
                <a:ea typeface="Roboto" panose="020B0604020202020204" charset="0"/>
                <a:hlinkClick r:id="rId5"/>
              </a:rPr>
              <a:t>https://datasheetspdf.com/pdf-file/813041/ETC/HY-SRF05/1</a:t>
            </a:r>
            <a:endParaRPr lang="en-US" sz="1400" dirty="0">
              <a:latin typeface="+mn-lt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US" sz="1400" dirty="0">
                <a:latin typeface="+mn-lt"/>
                <a:ea typeface="Roboto"/>
                <a:cs typeface="Calibri"/>
              </a:rPr>
              <a:t>Dfrobot. “URM37 Ultrasonic Sensor (2～800cm)”. [</a:t>
            </a:r>
            <a:r>
              <a:rPr lang="en-US" sz="1400" dirty="0">
                <a:latin typeface="+mn-lt"/>
                <a:ea typeface="Roboto" panose="020B0604020202020204" charset="0"/>
              </a:rPr>
              <a:t>Online - Accessed on 03.06.2021 ]. Available: </a:t>
            </a:r>
            <a:r>
              <a:rPr lang="en-US" sz="1400" dirty="0">
                <a:latin typeface="+mn-lt"/>
                <a:ea typeface="Roboto" panose="020B0604020202020204" charset="0"/>
                <a:hlinkClick r:id="rId6"/>
              </a:rPr>
              <a:t>https://www.dfrobot.com/product-53.html</a:t>
            </a:r>
            <a:r>
              <a:rPr lang="en-US" sz="1400" dirty="0">
                <a:latin typeface="+mn-lt"/>
                <a:ea typeface="Roboto" panose="020B0604020202020204" charset="0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r>
              <a:rPr lang="en-US" sz="1400" dirty="0" err="1">
                <a:latin typeface="+mn-lt"/>
                <a:ea typeface="Roboto"/>
                <a:cs typeface="Calibri"/>
              </a:rPr>
              <a:t>Cytron</a:t>
            </a:r>
            <a:r>
              <a:rPr lang="en-US" sz="1400" dirty="0">
                <a:latin typeface="+mn-lt"/>
                <a:ea typeface="Roboto"/>
                <a:cs typeface="Calibri"/>
              </a:rPr>
              <a:t>. ”RCW-001 Micro Ultrasonic Range”. [Online - Accessed on 03.06.2021 ] . Available</a:t>
            </a:r>
            <a:r>
              <a:rPr lang="en-US" sz="1400" dirty="0">
                <a:latin typeface="+mn-lt"/>
                <a:ea typeface="Roboto" panose="020B0604020202020204" charset="0"/>
              </a:rPr>
              <a:t>: </a:t>
            </a:r>
            <a:r>
              <a:rPr lang="en-US" sz="1400" dirty="0">
                <a:latin typeface="+mn-lt"/>
                <a:ea typeface="Roboto" panose="020B0604020202020204" charset="0"/>
                <a:hlinkClick r:id="rId7"/>
              </a:rPr>
              <a:t>https://www.cytron.io/p-rcw-0001-micro-ultrasonic-range</a:t>
            </a:r>
            <a:endParaRPr lang="en-US" sz="1400" dirty="0">
              <a:latin typeface="+mn-lt"/>
              <a:ea typeface="Roboto" panose="020B060402020202020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7"/>
            </a:pPr>
            <a:endParaRPr lang="en-US" sz="1400" dirty="0">
              <a:latin typeface="+mn-lt"/>
              <a:ea typeface="Roboto" panose="020B060402020202020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7"/>
            </a:pPr>
            <a:endParaRPr lang="en-US" sz="1400" dirty="0">
              <a:latin typeface="+mn-lt"/>
              <a:ea typeface="Roboto" panose="020B060402020202020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7"/>
            </a:pPr>
            <a:endParaRPr lang="en-US" sz="1400" dirty="0">
              <a:latin typeface="+mn-lt"/>
              <a:ea typeface="Roboto"/>
              <a:cs typeface="Calibri"/>
            </a:endParaRPr>
          </a:p>
          <a:p>
            <a:pPr algn="just">
              <a:lnSpc>
                <a:spcPct val="150000"/>
              </a:lnSpc>
            </a:pPr>
            <a:endParaRPr lang="en-US" sz="1400" dirty="0">
              <a:latin typeface="Calibri"/>
              <a:ea typeface="Roboto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829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9F336-7E4E-4816-8A77-B3DAEF8D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919" y="94283"/>
            <a:ext cx="7092949" cy="46831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References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DC036B-3FAC-4DB4-A853-5C49B33FEF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8600" y="1117450"/>
            <a:ext cx="8750300" cy="520266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14"/>
            </a:pPr>
            <a:r>
              <a:rPr lang="en-US" sz="1400" dirty="0">
                <a:latin typeface="+mn-lt"/>
              </a:rPr>
              <a:t>Dfrobot. “</a:t>
            </a:r>
            <a:r>
              <a:rPr lang="en-US" sz="1400" i="0" dirty="0">
                <a:solidFill>
                  <a:srgbClr val="000000"/>
                </a:solidFill>
                <a:effectLst/>
                <a:latin typeface="+mn-lt"/>
              </a:rPr>
              <a:t>URM04 Ultrasonic Sensor</a:t>
            </a:r>
            <a:r>
              <a:rPr lang="en-US" sz="1400" dirty="0">
                <a:latin typeface="+mn-lt"/>
              </a:rPr>
              <a:t>”. </a:t>
            </a:r>
            <a:r>
              <a:rPr lang="en-US" sz="1400" dirty="0">
                <a:latin typeface="+mn-lt"/>
                <a:ea typeface="Roboto"/>
                <a:cs typeface="Calibri"/>
              </a:rPr>
              <a:t>[Online - Accessed on 03.06.2021 ] . Available</a:t>
            </a:r>
            <a:r>
              <a:rPr lang="en-US" sz="1400" dirty="0">
                <a:latin typeface="+mn-lt"/>
                <a:ea typeface="Roboto" panose="020B0604020202020204" charset="0"/>
              </a:rPr>
              <a:t>: </a:t>
            </a:r>
            <a:r>
              <a:rPr lang="en-US" sz="1400" dirty="0">
                <a:latin typeface="+mn-lt"/>
                <a:ea typeface="Roboto" panose="020B0604020202020204" charset="0"/>
                <a:hlinkClick r:id="rId2"/>
              </a:rPr>
              <a:t>https://www.dfrobot.com/product-101.html</a:t>
            </a:r>
            <a:endParaRPr lang="en-US" sz="1400" dirty="0">
              <a:latin typeface="+mn-lt"/>
              <a:ea typeface="Roboto" panose="020B0604020202020204" charset="0"/>
            </a:endParaRPr>
          </a:p>
          <a:p>
            <a:pPr marL="342900" indent="-342900">
              <a:buFont typeface="+mj-lt"/>
              <a:buAutoNum type="arabicPeriod" startAt="14"/>
            </a:pPr>
            <a:r>
              <a:rPr lang="en-US" sz="1400" dirty="0">
                <a:latin typeface="+mn-lt"/>
                <a:ea typeface="Roboto" panose="020B0604020202020204" charset="0"/>
              </a:rPr>
              <a:t>Cdn-reichelt. “</a:t>
            </a:r>
            <a:r>
              <a:rPr lang="en-US" sz="1400" dirty="0">
                <a:latin typeface="+mn-lt"/>
              </a:rPr>
              <a:t>Grove - Ultrasonic Ranger </a:t>
            </a:r>
            <a:r>
              <a:rPr lang="en-US" sz="1400" dirty="0">
                <a:latin typeface="+mn-lt"/>
                <a:ea typeface="Roboto" panose="020B0604020202020204" charset="0"/>
              </a:rPr>
              <a:t>”. </a:t>
            </a:r>
            <a:r>
              <a:rPr lang="en-US" sz="1400" dirty="0">
                <a:latin typeface="+mn-lt"/>
                <a:ea typeface="Roboto"/>
                <a:cs typeface="Calibri"/>
              </a:rPr>
              <a:t>[Online - Accessed on 03.06.2021 ] . Available</a:t>
            </a:r>
            <a:r>
              <a:rPr lang="en-US" sz="1400" dirty="0">
                <a:latin typeface="+mn-lt"/>
                <a:ea typeface="Roboto" panose="020B0604020202020204" charset="0"/>
              </a:rPr>
              <a:t>: </a:t>
            </a:r>
            <a:r>
              <a:rPr lang="en-US" sz="1400" dirty="0">
                <a:latin typeface="+mn-lt"/>
                <a:ea typeface="Roboto" panose="020B0604020202020204" charset="0"/>
                <a:hlinkClick r:id="rId3"/>
              </a:rPr>
              <a:t>https://cdn-reichelt.de/documents/datenblatt/A300/101020010_01.pdf</a:t>
            </a:r>
            <a:endParaRPr lang="en-US" sz="1400" dirty="0">
              <a:latin typeface="+mn-lt"/>
              <a:ea typeface="Roboto" panose="020B0604020202020204" charset="0"/>
            </a:endParaRPr>
          </a:p>
          <a:p>
            <a:pPr marL="342900" indent="-342900">
              <a:buFont typeface="+mj-lt"/>
              <a:buAutoNum type="arabicPeriod" startAt="14"/>
            </a:pPr>
            <a:endParaRPr lang="en-US" sz="1400" dirty="0">
              <a:latin typeface="+mn-lt"/>
              <a:ea typeface="Roboto" panose="020B0604020202020204" charset="0"/>
            </a:endParaRPr>
          </a:p>
          <a:p>
            <a:pPr marL="342900" indent="-342900">
              <a:buFont typeface="+mj-lt"/>
              <a:buAutoNum type="arabicPeriod" startAt="14"/>
            </a:pPr>
            <a:endParaRPr lang="en-US" sz="1400" dirty="0">
              <a:latin typeface="+mn-lt"/>
              <a:ea typeface="Roboto" panose="020B0604020202020204" charset="0"/>
            </a:endParaRPr>
          </a:p>
          <a:p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9626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ABEBA943-C080-4CAF-B5F2-D74526BC8733}"/>
              </a:ext>
            </a:extLst>
          </p:cNvPr>
          <p:cNvSpPr txBox="1"/>
          <p:nvPr/>
        </p:nvSpPr>
        <p:spPr>
          <a:xfrm>
            <a:off x="1715577" y="2841810"/>
            <a:ext cx="57128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Thank You</a:t>
            </a:r>
            <a:r>
              <a:rPr lang="de-DE" sz="9600" dirty="0">
                <a:solidFill>
                  <a:schemeClr val="bg2"/>
                </a:solidFill>
                <a:latin typeface="+mn-lt"/>
              </a:rPr>
              <a:t>!</a:t>
            </a:r>
            <a:endParaRPr lang="en-GB" sz="9600" dirty="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4913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B2C81-97AB-4D9D-9CDB-D91D2F735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HC SR04 - Test Cases </a:t>
            </a:r>
            <a:r>
              <a:rPr lang="en-US" sz="1500" dirty="0">
                <a:latin typeface="+mn-lt"/>
              </a:rPr>
              <a:t>[2]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F8951-91A0-40EF-BF6A-1F7C76E6B7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700" dirty="0">
                <a:latin typeface="+mj-lt"/>
              </a:rPr>
              <a:t>1. Thine Object as an obstacle (r=30cm)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EBF541-5CFD-49E4-9D6F-57DC34641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77" y="1519401"/>
            <a:ext cx="4435923" cy="18212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A6F6A3-9152-484B-AEF3-6C9862AAAB17}"/>
              </a:ext>
            </a:extLst>
          </p:cNvPr>
          <p:cNvSpPr txBox="1"/>
          <p:nvPr/>
        </p:nvSpPr>
        <p:spPr>
          <a:xfrm>
            <a:off x="206606" y="3724835"/>
            <a:ext cx="478183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+mj-lt"/>
              </a:rPr>
              <a:t>2. Covering Transmitter &amp; Reciver( cardboard)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C7A5976-DF6A-404A-9940-009DE195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5352"/>
            <a:ext cx="4469423" cy="21016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8F5471-3AB1-4A5E-8E41-5C196CE9AF5C}"/>
              </a:ext>
            </a:extLst>
          </p:cNvPr>
          <p:cNvSpPr txBox="1"/>
          <p:nvPr/>
        </p:nvSpPr>
        <p:spPr>
          <a:xfrm>
            <a:off x="4572000" y="863005"/>
            <a:ext cx="34962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+mj-lt"/>
              </a:rPr>
              <a:t>3. Acoustic Foam (r =35cm extended)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96BFC4F-2D8F-4A22-B670-32B7E01DA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423" y="1456089"/>
            <a:ext cx="4625631" cy="19478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06CCF27-EB5F-4FB3-B293-A24E634BB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251" y="4135351"/>
            <a:ext cx="4722719" cy="215825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C606333-02E7-4D2E-9F6D-A445BED8BC26}"/>
              </a:ext>
            </a:extLst>
          </p:cNvPr>
          <p:cNvSpPr txBox="1"/>
          <p:nvPr/>
        </p:nvSpPr>
        <p:spPr>
          <a:xfrm>
            <a:off x="4572000" y="3764248"/>
            <a:ext cx="407445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+mj-lt"/>
              </a:rPr>
              <a:t>4. Interference with Additional Sensors</a:t>
            </a:r>
          </a:p>
        </p:txBody>
      </p:sp>
    </p:spTree>
    <p:extLst>
      <p:ext uri="{BB962C8B-B14F-4D97-AF65-F5344CB8AC3E}">
        <p14:creationId xmlns:p14="http://schemas.microsoft.com/office/powerpoint/2010/main" val="2102837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11253-6019-463C-8F66-27F2885EA4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6568" y="1035183"/>
            <a:ext cx="8757193" cy="5089857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  <a:ea typeface="Roboto"/>
                <a:cs typeface="Arial"/>
              </a:rPr>
              <a:t> Motivation &amp; Introduction</a:t>
            </a:r>
            <a:endParaRPr lang="en-US" sz="2400" dirty="0">
              <a:latin typeface="+mn-lt"/>
              <a:cs typeface="Arial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  <a:ea typeface="Roboto"/>
                <a:cs typeface="Arial"/>
              </a:rPr>
              <a:t> State-of-the-art of Ultrasonic sensors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  <a:ea typeface="Roboto"/>
                <a:cs typeface="Arial"/>
              </a:rPr>
              <a:t> Working principle of Ultrasonic Sensor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  <a:ea typeface="Roboto"/>
                <a:cs typeface="Arial"/>
              </a:rPr>
              <a:t> Different types of attacks &amp; Defense Methodology 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  <a:ea typeface="Roboto"/>
                <a:cs typeface="Arial"/>
              </a:rPr>
              <a:t> PSA functionality, implementation &amp; Experiment results</a:t>
            </a:r>
          </a:p>
          <a:p>
            <a:pPr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q"/>
            </a:pPr>
            <a:r>
              <a:rPr lang="en-US" sz="2400" dirty="0">
                <a:latin typeface="+mn-lt"/>
                <a:ea typeface="Roboto"/>
                <a:cs typeface="Arial"/>
              </a:rPr>
              <a:t> Conclusion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>
              <a:latin typeface="Arial"/>
              <a:ea typeface="Roboto"/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EB7A4DD-6AFF-47B3-9233-378C9535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777" y="132526"/>
            <a:ext cx="7092950" cy="4683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34116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AB7477-785B-4EB3-9A74-D1732EE9E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035" y="133392"/>
            <a:ext cx="7092950" cy="4683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  <a:ea typeface="Roboto"/>
              </a:rPr>
              <a:t>Motivation</a:t>
            </a:r>
            <a:endParaRPr lang="en-US" sz="2400" dirty="0">
              <a:latin typeface="+mn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726617-5E91-4E29-8B9C-C0BE894689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3453" y="867737"/>
            <a:ext cx="8331773" cy="2561263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200" b="1" dirty="0">
                <a:latin typeface="+mn-lt"/>
                <a:ea typeface="Roboto"/>
                <a:cs typeface="Arial"/>
              </a:rPr>
              <a:t>Automotive Functional Domain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200" b="1" dirty="0">
              <a:latin typeface="Calibri"/>
              <a:ea typeface="Roboto"/>
              <a:cs typeface="Arial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200" b="1" dirty="0">
                <a:latin typeface="+mn-lt"/>
                <a:ea typeface="Roboto"/>
                <a:cs typeface="Arial"/>
              </a:rPr>
              <a:t>Passenger centric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2000" dirty="0">
                <a:latin typeface="+mn-lt"/>
                <a:ea typeface="Roboto"/>
                <a:cs typeface="Arial"/>
              </a:rPr>
              <a:t> Auto parking </a:t>
            </a:r>
            <a:r>
              <a:rPr lang="en-US" sz="1300" dirty="0">
                <a:latin typeface="+mn-lt"/>
                <a:ea typeface="Roboto"/>
                <a:cs typeface="Arial"/>
              </a:rPr>
              <a:t>(Body/Comfort)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sz="2000" dirty="0">
              <a:latin typeface="Calibri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EAA850-D819-44FE-B4C2-C3265520A36D}"/>
              </a:ext>
            </a:extLst>
          </p:cNvPr>
          <p:cNvSpPr txBox="1"/>
          <p:nvPr/>
        </p:nvSpPr>
        <p:spPr>
          <a:xfrm>
            <a:off x="453452" y="3693816"/>
            <a:ext cx="7241707" cy="239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>
                <a:latin typeface="+mn-lt"/>
                <a:ea typeface="Roboto"/>
                <a:cs typeface="Arial"/>
              </a:rPr>
              <a:t>Vehicle centric </a:t>
            </a:r>
            <a:r>
              <a:rPr lang="en-US" sz="2200" dirty="0">
                <a:latin typeface="+mn-lt"/>
                <a:ea typeface="Roboto"/>
                <a:cs typeface="Arial"/>
              </a:rPr>
              <a:t>[Safety]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Roboto"/>
                <a:cs typeface="Arial"/>
              </a:rPr>
              <a:t> </a:t>
            </a:r>
            <a:r>
              <a:rPr lang="en-US" sz="2000" dirty="0">
                <a:latin typeface="+mn-lt"/>
                <a:ea typeface="Roboto"/>
                <a:cs typeface="Arial"/>
              </a:rPr>
              <a:t>Reliability</a:t>
            </a:r>
            <a:endParaRPr lang="en-US" sz="2000" dirty="0">
              <a:latin typeface="+mn-lt"/>
              <a:cs typeface="Arial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Roboto"/>
                <a:cs typeface="Arial"/>
              </a:rPr>
              <a:t>Should be highly secure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Roboto"/>
                <a:cs typeface="Arial"/>
              </a:rPr>
              <a:t>Robust to any type of spoofing &amp; jamming attacks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Roboto"/>
                <a:cs typeface="Arial"/>
              </a:rPr>
              <a:t>Lane changing during Autopilot mode </a:t>
            </a:r>
            <a:r>
              <a:rPr lang="en-US" sz="1300" dirty="0">
                <a:latin typeface="+mn-lt"/>
                <a:ea typeface="Roboto"/>
                <a:cs typeface="Arial"/>
              </a:rPr>
              <a:t>(Safety &amp; Cross Domain)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BCCFF069-0022-4278-ABE4-337B6C65122E}"/>
              </a:ext>
            </a:extLst>
          </p:cNvPr>
          <p:cNvSpPr/>
          <p:nvPr/>
        </p:nvSpPr>
        <p:spPr>
          <a:xfrm>
            <a:off x="6565899" y="4522185"/>
            <a:ext cx="682329" cy="1468078"/>
          </a:xfrm>
          <a:prstGeom prst="rightBrace">
            <a:avLst>
              <a:gd name="adj1" fmla="val 8333"/>
              <a:gd name="adj2" fmla="val 492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DF332-6DE9-4AB7-848D-CAC2CF611FD2}"/>
              </a:ext>
            </a:extLst>
          </p:cNvPr>
          <p:cNvSpPr txBox="1"/>
          <p:nvPr/>
        </p:nvSpPr>
        <p:spPr>
          <a:xfrm>
            <a:off x="7248526" y="5081843"/>
            <a:ext cx="153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/>
                <a:ea typeface="Roboto"/>
                <a:cs typeface="Arial"/>
              </a:rPr>
              <a:t>(more critical)</a:t>
            </a:r>
          </a:p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311973-7ED8-4A54-AFF6-4EF5EF6BA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384" y="1680997"/>
            <a:ext cx="5424615" cy="247642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B4C72BF-06E7-41B7-B485-5D0605B017C5}"/>
              </a:ext>
            </a:extLst>
          </p:cNvPr>
          <p:cNvSpPr txBox="1"/>
          <p:nvPr/>
        </p:nvSpPr>
        <p:spPr>
          <a:xfrm>
            <a:off x="4332850" y="4119149"/>
            <a:ext cx="44523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latin typeface="+mn-lt"/>
              </a:rPr>
              <a:t>U.S. ultrasonic sensor market size, by type, 2016 - 2027 (USD Million) [8]</a:t>
            </a:r>
          </a:p>
        </p:txBody>
      </p: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4F8FCAE2-A650-4FE2-B51D-549DBB750507}"/>
              </a:ext>
            </a:extLst>
          </p:cNvPr>
          <p:cNvCxnSpPr>
            <a:cxnSpLocks/>
          </p:cNvCxnSpPr>
          <p:nvPr/>
        </p:nvCxnSpPr>
        <p:spPr>
          <a:xfrm flipV="1">
            <a:off x="5904089" y="1574080"/>
            <a:ext cx="2864896" cy="5742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C6A2274-284E-4CA8-BCE7-8FE0AF8C373C}"/>
              </a:ext>
            </a:extLst>
          </p:cNvPr>
          <p:cNvSpPr txBox="1"/>
          <p:nvPr/>
        </p:nvSpPr>
        <p:spPr>
          <a:xfrm>
            <a:off x="6168729" y="1512211"/>
            <a:ext cx="29546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+mn-lt"/>
              </a:rPr>
              <a:t>Compound Annual</a:t>
            </a:r>
          </a:p>
          <a:p>
            <a:r>
              <a:rPr lang="en-US" sz="1100" dirty="0">
                <a:latin typeface="+mn-lt"/>
              </a:rPr>
              <a:t> Growth Rate 6 %</a:t>
            </a:r>
          </a:p>
        </p:txBody>
      </p:sp>
    </p:spTree>
    <p:extLst>
      <p:ext uri="{BB962C8B-B14F-4D97-AF65-F5344CB8AC3E}">
        <p14:creationId xmlns:p14="http://schemas.microsoft.com/office/powerpoint/2010/main" val="2374142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2640BDB-747B-430D-B40D-19D740A7C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+mn-lt"/>
              </a:rPr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D90C4-590B-4E6D-A1D4-EF15C0345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55750" y="3256915"/>
            <a:ext cx="8426450" cy="928370"/>
          </a:xfrm>
        </p:spPr>
        <p:txBody>
          <a:bodyPr>
            <a:normAutofit/>
          </a:bodyPr>
          <a:lstStyle/>
          <a:p>
            <a:r>
              <a:rPr lang="en-US" sz="1500" b="0" dirty="0">
                <a:solidFill>
                  <a:srgbClr val="231F20"/>
                </a:solidFill>
                <a:latin typeface="+mn-lt"/>
              </a:rPr>
              <a:t>The feasibility of Ultrasonic sensor under attacks with moving vehicles[3]</a:t>
            </a:r>
            <a:endParaRPr lang="en-US" sz="1500" b="0" dirty="0">
              <a:latin typeface="+mn-lt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E0A0305-CBA2-405D-978C-2664CA6BA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168956"/>
              </p:ext>
            </p:extLst>
          </p:nvPr>
        </p:nvGraphicFramePr>
        <p:xfrm>
          <a:off x="850900" y="1078707"/>
          <a:ext cx="7353300" cy="18923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1100">
                  <a:extLst>
                    <a:ext uri="{9D8B030D-6E8A-4147-A177-3AD203B41FA5}">
                      <a16:colId xmlns:a16="http://schemas.microsoft.com/office/drawing/2014/main" val="3166836750"/>
                    </a:ext>
                  </a:extLst>
                </a:gridCol>
                <a:gridCol w="2451100">
                  <a:extLst>
                    <a:ext uri="{9D8B030D-6E8A-4147-A177-3AD203B41FA5}">
                      <a16:colId xmlns:a16="http://schemas.microsoft.com/office/drawing/2014/main" val="3579742023"/>
                    </a:ext>
                  </a:extLst>
                </a:gridCol>
                <a:gridCol w="2451100">
                  <a:extLst>
                    <a:ext uri="{9D8B030D-6E8A-4147-A177-3AD203B41FA5}">
                      <a16:colId xmlns:a16="http://schemas.microsoft.com/office/drawing/2014/main" val="3695480773"/>
                    </a:ext>
                  </a:extLst>
                </a:gridCol>
              </a:tblGrid>
              <a:tr h="5097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Situation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Decision under Attack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Attacks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979542"/>
                  </a:ext>
                </a:extLst>
              </a:tr>
              <a:tr h="69128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W/O  obstacles </a:t>
                      </a:r>
                    </a:p>
                    <a:p>
                      <a:pPr algn="ctr"/>
                      <a:r>
                        <a:rPr lang="en-US" sz="1500" dirty="0"/>
                        <a:t>(Create imaginary)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Stop moving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Random spoofing</a:t>
                      </a:r>
                    </a:p>
                    <a:p>
                      <a:pPr algn="ctr"/>
                      <a:r>
                        <a:rPr lang="en-US" sz="1500" dirty="0"/>
                        <a:t>Adaptive 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517355"/>
                  </a:ext>
                </a:extLst>
              </a:tr>
              <a:tr h="69128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W/  obstacles </a:t>
                      </a:r>
                    </a:p>
                    <a:p>
                      <a:pPr algn="ctr"/>
                      <a:r>
                        <a:rPr lang="en-US" sz="1500" dirty="0"/>
                        <a:t>(Hide)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Keep moving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Jamming </a:t>
                      </a:r>
                    </a:p>
                    <a:p>
                      <a:pPr algn="ctr"/>
                      <a:r>
                        <a:rPr lang="en-US" sz="1500" dirty="0"/>
                        <a:t>Adaptive 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58098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C247E2D-FE17-40C4-9A6A-7B6DD5EAC57D}"/>
              </a:ext>
            </a:extLst>
          </p:cNvPr>
          <p:cNvSpPr txBox="1"/>
          <p:nvPr/>
        </p:nvSpPr>
        <p:spPr>
          <a:xfrm>
            <a:off x="850900" y="3721100"/>
            <a:ext cx="73533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Ultrasonic sensor’s Operational Frequency(f): </a:t>
            </a:r>
          </a:p>
          <a:p>
            <a:endParaRPr lang="en-US" dirty="0">
              <a:latin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In between 40kHz to 50kHz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f &gt; 50 kHz  </a:t>
            </a:r>
            <a:r>
              <a:rPr lang="en-US" dirty="0">
                <a:latin typeface="+mn-lt"/>
                <a:sym typeface="Wingdings" panose="05000000000000000000" pitchFamily="2" charset="2"/>
              </a:rPr>
              <a:t> attenuation of airborne   Result: weak echoes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sym typeface="Wingdings" panose="05000000000000000000" pitchFamily="2" charset="2"/>
              </a:rPr>
              <a:t>f &lt; 40 kHz   interfering sound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939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8A3C-E321-40DA-8DDD-BAF14804C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562" y="154069"/>
            <a:ext cx="7092949" cy="5064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  <a:ea typeface="Roboto"/>
              </a:rPr>
              <a:t>State-of-the-art: Ultrasonic sensors under attacks</a:t>
            </a:r>
            <a:endParaRPr lang="en-US" sz="2400" b="0" dirty="0">
              <a:latin typeface="+mn-lt"/>
              <a:ea typeface="Roboto"/>
            </a:endParaRPr>
          </a:p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256154"/>
              </p:ext>
            </p:extLst>
          </p:nvPr>
        </p:nvGraphicFramePr>
        <p:xfrm>
          <a:off x="117129" y="1168439"/>
          <a:ext cx="8909741" cy="52096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2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95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5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1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46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01428">
                  <a:extLst>
                    <a:ext uri="{9D8B030D-6E8A-4147-A177-3AD203B41FA5}">
                      <a16:colId xmlns:a16="http://schemas.microsoft.com/office/drawing/2014/main" val="3863096661"/>
                    </a:ext>
                  </a:extLst>
                </a:gridCol>
                <a:gridCol w="1143894">
                  <a:extLst>
                    <a:ext uri="{9D8B030D-6E8A-4147-A177-3AD203B41FA5}">
                      <a16:colId xmlns:a16="http://schemas.microsoft.com/office/drawing/2014/main" val="949477053"/>
                    </a:ext>
                  </a:extLst>
                </a:gridCol>
                <a:gridCol w="1186569">
                  <a:extLst>
                    <a:ext uri="{9D8B030D-6E8A-4147-A177-3AD203B41FA5}">
                      <a16:colId xmlns:a16="http://schemas.microsoft.com/office/drawing/2014/main" val="2052378039"/>
                    </a:ext>
                  </a:extLst>
                </a:gridCol>
                <a:gridCol w="1269376">
                  <a:extLst>
                    <a:ext uri="{9D8B030D-6E8A-4147-A177-3AD203B41FA5}">
                      <a16:colId xmlns:a16="http://schemas.microsoft.com/office/drawing/2014/main" val="2712765410"/>
                    </a:ext>
                  </a:extLst>
                </a:gridCol>
              </a:tblGrid>
              <a:tr h="637370">
                <a:tc gridSpan="2">
                  <a:txBody>
                    <a:bodyPr/>
                    <a:lstStyle/>
                    <a:p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+mn-lt"/>
                        </a:rPr>
                        <a:t>Output under attacks</a:t>
                      </a:r>
                    </a:p>
                    <a:p>
                      <a:pPr algn="ctr"/>
                      <a:r>
                        <a:rPr lang="en-IN" sz="1400" dirty="0">
                          <a:latin typeface="+mn-lt"/>
                        </a:rPr>
                        <a:t>(Spoofing)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IN" sz="1400" dirty="0">
                          <a:latin typeface="+mn-lt"/>
                        </a:rPr>
                        <a:t>Specifications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sz="14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114108"/>
                  </a:ext>
                </a:extLst>
              </a:tr>
              <a:tr h="570841"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+mn-lt"/>
                        </a:rPr>
                        <a:t>Sensor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+mn-lt"/>
                        </a:rPr>
                        <a:t>Freq.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+mn-lt"/>
                        </a:rPr>
                        <a:t>Random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+mn-lt"/>
                        </a:rPr>
                        <a:t>Adaptive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+mn-lt"/>
                        </a:rPr>
                        <a:t>Jamming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+mn-lt"/>
                        </a:rPr>
                        <a:t>Volt.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400" b="1" dirty="0">
                          <a:latin typeface="+mn-lt"/>
                        </a:rPr>
                        <a:t>Measuring Distance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1" dirty="0">
                          <a:latin typeface="+mn-lt"/>
                        </a:rPr>
                        <a:t>Accuracy</a:t>
                      </a:r>
                    </a:p>
                    <a:p>
                      <a:pPr algn="ctr"/>
                      <a:endParaRPr lang="en-IN" sz="1400" b="1" dirty="0">
                        <a:latin typeface="+mn-lt"/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noProof="0" dirty="0">
                          <a:latin typeface="+mn-lt"/>
                        </a:rPr>
                        <a:t>Measuring</a:t>
                      </a:r>
                    </a:p>
                    <a:p>
                      <a:pPr algn="ctr"/>
                      <a:r>
                        <a:rPr lang="en-IN" sz="1400" b="1" dirty="0">
                          <a:latin typeface="+mn-lt"/>
                        </a:rPr>
                        <a:t>(Degree)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7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SRF05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kHz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+5V DC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marL="0" marR="0" lvl="0" indent="0" algn="ctr" defTabSz="68578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2-450cm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384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HC-SRO4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kHz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+5V DC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2-450cm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3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JSN-SRO4T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kHz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+5V DC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2-450cm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638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US-100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kHz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+5V DC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2-450cm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2388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URM37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kHz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+3.3 -0.5V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5-500cm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0-180</a:t>
                      </a:r>
                    </a:p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(Servo)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247036160"/>
                  </a:ext>
                </a:extLst>
              </a:tr>
              <a:tr h="3773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RCW-0001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kHz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+3 -5.5V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2-450cm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899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URM04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 kHz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+5V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4-500cm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0-180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915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Grove U. R.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 kHz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+3.2 -5.2V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3-350cm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73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SRF01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 kHz 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+3.3-12V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18-600cm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669757285"/>
                  </a:ext>
                </a:extLst>
              </a:tr>
              <a:tr h="377332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MB1200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 kHz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+3.3-5V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0-765cm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10mm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098012248"/>
                  </a:ext>
                </a:extLst>
              </a:tr>
              <a:tr h="225720"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Audi Q3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 kHz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Unsteady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Steady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4260" y="754509"/>
            <a:ext cx="6684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+mn-lt"/>
              </a:rPr>
              <a:t>Ultrasonic Frequency </a:t>
            </a:r>
            <a:r>
              <a:rPr lang="en-US" b="1" dirty="0">
                <a:latin typeface="+mn-lt"/>
              </a:rPr>
              <a:t>Range [3]</a:t>
            </a:r>
          </a:p>
        </p:txBody>
      </p:sp>
    </p:spTree>
    <p:extLst>
      <p:ext uri="{BB962C8B-B14F-4D97-AF65-F5344CB8AC3E}">
        <p14:creationId xmlns:p14="http://schemas.microsoft.com/office/powerpoint/2010/main" val="1225166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5BF7C-3C9E-41EF-843D-1F1946DF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778" y="126431"/>
            <a:ext cx="7092949" cy="4683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  <a:ea typeface="Roboto"/>
              </a:rPr>
              <a:t>Working principle of Ultrasonic sensor</a:t>
            </a:r>
            <a:endParaRPr lang="en-US" sz="2400" b="0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8FA932-9E7E-4BA0-81AD-899AE9259C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27211" y="6198212"/>
            <a:ext cx="8319975" cy="434639"/>
          </a:xfrm>
        </p:spPr>
        <p:txBody>
          <a:bodyPr anchor="t">
            <a:noAutofit/>
          </a:bodyPr>
          <a:lstStyle/>
          <a:p>
            <a:pPr marL="170815" indent="-170815"/>
            <a:r>
              <a:rPr lang="en-US" sz="1600" dirty="0">
                <a:latin typeface="+mn-lt"/>
                <a:ea typeface="Roboto"/>
                <a:cs typeface="Arial"/>
              </a:rPr>
              <a:t>Operational Frequency Range:  30KHz - 180KHz </a:t>
            </a:r>
            <a:endParaRPr lang="en-US" sz="1600" dirty="0">
              <a:latin typeface="+mn-lt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ea typeface="Roboto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ea typeface="Roboto"/>
              <a:cs typeface="Arial"/>
            </a:endParaRPr>
          </a:p>
          <a:p>
            <a:pPr marL="0" indent="0">
              <a:buNone/>
            </a:pPr>
            <a:endParaRPr lang="en-US" sz="1800" dirty="0">
              <a:latin typeface="Arial"/>
              <a:ea typeface="Roboto"/>
              <a:cs typeface="Arial"/>
            </a:endParaRPr>
          </a:p>
          <a:p>
            <a:pPr marL="170815" indent="-170815"/>
            <a:endParaRPr lang="en-US" sz="1800" dirty="0">
              <a:latin typeface="Arial"/>
              <a:ea typeface="Roboto"/>
              <a:cs typeface="Arial"/>
            </a:endParaRPr>
          </a:p>
        </p:txBody>
      </p:sp>
      <p:pic>
        <p:nvPicPr>
          <p:cNvPr id="13" name="Picture 13" descr="A picture containing game, computer&#10;&#10;Description generated with very high confidence">
            <a:extLst>
              <a:ext uri="{FF2B5EF4-FFF2-40B4-BE49-F238E27FC236}">
                <a16:creationId xmlns:a16="http://schemas.microsoft.com/office/drawing/2014/main" id="{15618AC3-F174-4694-AC4A-5672562ADC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314" t="-1094" r="-478" b="438"/>
          <a:stretch/>
        </p:blipFill>
        <p:spPr>
          <a:xfrm>
            <a:off x="1260506" y="1109645"/>
            <a:ext cx="5524934" cy="287658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A77206-17C7-44B3-A46A-E75F46CAF538}"/>
              </a:ext>
            </a:extLst>
          </p:cNvPr>
          <p:cNvSpPr txBox="1"/>
          <p:nvPr/>
        </p:nvSpPr>
        <p:spPr>
          <a:xfrm>
            <a:off x="358775" y="4655448"/>
            <a:ext cx="4475277" cy="132343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dirty="0">
              <a:latin typeface="+mn-lt"/>
              <a:cs typeface="Arial"/>
            </a:endParaRPr>
          </a:p>
          <a:p>
            <a:pPr algn="just"/>
            <a:r>
              <a:rPr lang="en-US" sz="1400" dirty="0">
                <a:latin typeface="+mn-lt"/>
                <a:cs typeface="Arial"/>
              </a:rPr>
              <a:t>Where,</a:t>
            </a:r>
          </a:p>
          <a:p>
            <a:pPr algn="just"/>
            <a:r>
              <a:rPr lang="en-US" sz="1600" dirty="0">
                <a:latin typeface="+mn-lt"/>
                <a:cs typeface="Arial"/>
              </a:rPr>
              <a:t>            TOF: Time of flight</a:t>
            </a:r>
            <a:endParaRPr lang="en-US" sz="1600" dirty="0">
              <a:latin typeface="+mn-lt"/>
            </a:endParaRPr>
          </a:p>
          <a:p>
            <a:pPr algn="just"/>
            <a:r>
              <a:rPr lang="en-US" sz="1600" dirty="0">
                <a:latin typeface="+mn-lt"/>
                <a:cs typeface="Arial"/>
              </a:rPr>
              <a:t>            C: Speed of sound waves</a:t>
            </a:r>
            <a:endParaRPr lang="en-US" sz="1600" dirty="0">
              <a:latin typeface="+mn-lt"/>
            </a:endParaRPr>
          </a:p>
          <a:p>
            <a:pPr algn="just"/>
            <a:r>
              <a:rPr lang="en-US" sz="1600" dirty="0">
                <a:latin typeface="+mn-lt"/>
                <a:cs typeface="Arial"/>
              </a:rPr>
              <a:t>            D: Distance between sensor and object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A9EC61-3085-4D2F-BD1D-FE255013BF1F}"/>
              </a:ext>
            </a:extLst>
          </p:cNvPr>
          <p:cNvSpPr txBox="1"/>
          <p:nvPr/>
        </p:nvSpPr>
        <p:spPr>
          <a:xfrm>
            <a:off x="2252466" y="3986234"/>
            <a:ext cx="3907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latin typeface="+mn-lt"/>
                <a:ea typeface="Roboto"/>
                <a:cs typeface="Calibri"/>
              </a:rPr>
              <a:t>     Measure the distance by ultrasonic sensor</a:t>
            </a:r>
            <a:r>
              <a:rPr lang="de-DE" sz="1500" dirty="0">
                <a:latin typeface="+mn-lt"/>
              </a:rPr>
              <a:t>[9]</a:t>
            </a:r>
            <a:endParaRPr lang="en-GB" sz="1500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2FEFB-6437-47BF-94FD-343110E8820F}"/>
              </a:ext>
            </a:extLst>
          </p:cNvPr>
          <p:cNvSpPr txBox="1"/>
          <p:nvPr/>
        </p:nvSpPr>
        <p:spPr>
          <a:xfrm>
            <a:off x="2109802" y="1109645"/>
            <a:ext cx="1876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Emitter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8BAB3D-95D2-468C-843E-14137DAC5B4C}"/>
              </a:ext>
            </a:extLst>
          </p:cNvPr>
          <p:cNvSpPr txBox="1"/>
          <p:nvPr/>
        </p:nvSpPr>
        <p:spPr>
          <a:xfrm>
            <a:off x="1327534" y="2289182"/>
            <a:ext cx="836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Detector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644A55-BB91-473C-8A62-5360A17050A3}"/>
              </a:ext>
            </a:extLst>
          </p:cNvPr>
          <p:cNvSpPr txBox="1"/>
          <p:nvPr/>
        </p:nvSpPr>
        <p:spPr>
          <a:xfrm>
            <a:off x="6360527" y="2935212"/>
            <a:ext cx="14218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Obstacle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D88E9F-4129-4823-86F1-78B58FA61EFE}"/>
                  </a:ext>
                </a:extLst>
              </p:cNvPr>
              <p:cNvSpPr txBox="1"/>
              <p:nvPr/>
            </p:nvSpPr>
            <p:spPr>
              <a:xfrm>
                <a:off x="158072" y="4250097"/>
                <a:ext cx="1534203" cy="79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𝑇𝑂𝐹</m:t>
                          </m:r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D88E9F-4129-4823-86F1-78B58FA61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72" y="4250097"/>
                <a:ext cx="1534203" cy="7956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3D10464E-AB4A-407D-AA3A-3B6F68A75AF6}"/>
              </a:ext>
            </a:extLst>
          </p:cNvPr>
          <p:cNvSpPr txBox="1"/>
          <p:nvPr/>
        </p:nvSpPr>
        <p:spPr>
          <a:xfrm>
            <a:off x="36712" y="800077"/>
            <a:ext cx="2127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HC - SR04 Module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F9B38-CBCD-4331-95B6-4AEA4A1CAFB9}"/>
              </a:ext>
            </a:extLst>
          </p:cNvPr>
          <p:cNvSpPr txBox="1"/>
          <p:nvPr/>
        </p:nvSpPr>
        <p:spPr>
          <a:xfrm>
            <a:off x="4706470" y="4674784"/>
            <a:ext cx="38407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Measuring distance from 2cm to 400cm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15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FB7CF-B011-46A6-AB0B-5483ACFAE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204" y="127686"/>
            <a:ext cx="7092949" cy="4683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  <a:ea typeface="Roboto"/>
              </a:rPr>
              <a:t>Ultrasonic sensors under different types of attacks</a:t>
            </a:r>
            <a:endParaRPr lang="en-US" sz="2400" dirty="0">
              <a:latin typeface="+mn-lt"/>
            </a:endParaRPr>
          </a:p>
        </p:txBody>
      </p:sp>
      <p:pic>
        <p:nvPicPr>
          <p:cNvPr id="15" name="Picture 15" descr="A picture containing comb&#10;&#10;Description generated with very high confidence">
            <a:extLst>
              <a:ext uri="{FF2B5EF4-FFF2-40B4-BE49-F238E27FC236}">
                <a16:creationId xmlns:a16="http://schemas.microsoft.com/office/drawing/2014/main" id="{7D771927-74E9-439B-B6D9-EA38CFD55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36" y="854242"/>
            <a:ext cx="5471642" cy="3137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3623B2-4B6D-4BA3-99BB-D7AF28CA66B6}"/>
              </a:ext>
            </a:extLst>
          </p:cNvPr>
          <p:cNvSpPr txBox="1"/>
          <p:nvPr/>
        </p:nvSpPr>
        <p:spPr>
          <a:xfrm>
            <a:off x="290929" y="3992213"/>
            <a:ext cx="84942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/>
              </a:rPr>
              <a:t>Random Spoofing: Replay previously recorded sensor signals to deceive the sensor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/>
              </a:rPr>
              <a:t>Adaptive Spoofing: Creating non existing obstacles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dirty="0">
                <a:latin typeface="+mn-lt"/>
                <a:cs typeface="Arial"/>
              </a:rPr>
              <a:t>Step1: receiving sensor signals</a:t>
            </a: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dirty="0">
                <a:latin typeface="+mn-lt"/>
                <a:cs typeface="Arial"/>
              </a:rPr>
              <a:t>Step2: eliminating echoes</a:t>
            </a:r>
            <a:endParaRPr lang="en-US" dirty="0">
              <a:latin typeface="+mn-lt"/>
            </a:endParaRPr>
          </a:p>
          <a:p>
            <a:pPr marL="857250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dirty="0">
                <a:latin typeface="+mn-lt"/>
                <a:cs typeface="Arial"/>
              </a:rPr>
              <a:t>Step3: transmitting spoof signals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  <a:cs typeface="Arial"/>
              </a:rPr>
              <a:t>Jamming attacks: Emits high ultrasonic sounds to overwhelm echoes.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DC01B1-22B7-4A53-8833-D120192956C7}"/>
              </a:ext>
            </a:extLst>
          </p:cNvPr>
          <p:cNvSpPr txBox="1"/>
          <p:nvPr/>
        </p:nvSpPr>
        <p:spPr>
          <a:xfrm>
            <a:off x="6700085" y="3660466"/>
            <a:ext cx="44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207956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A194-CCE7-4734-8CFC-AFC563DD3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94" y="118008"/>
            <a:ext cx="7092949" cy="4683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  <a:cs typeface="Calibri"/>
              </a:rPr>
              <a:t>Defense Enhancement Strategies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95E639-DBEA-4DC0-9C5E-DDA2EBBAA7C9}"/>
              </a:ext>
            </a:extLst>
          </p:cNvPr>
          <p:cNvSpPr txBox="1"/>
          <p:nvPr/>
        </p:nvSpPr>
        <p:spPr>
          <a:xfrm>
            <a:off x="125129" y="938978"/>
            <a:ext cx="8915128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b="1" dirty="0">
                <a:latin typeface="+mn-lt"/>
                <a:cs typeface="Arial"/>
              </a:rPr>
              <a:t>Overview of the Defense Scheme Functions[3]</a:t>
            </a:r>
            <a:endParaRPr lang="en-US" sz="2200" b="1" dirty="0">
              <a:latin typeface="+mn-lt"/>
            </a:endParaRP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315A02E-C9D5-4627-997E-DB4FDC44F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601697"/>
              </p:ext>
            </p:extLst>
          </p:nvPr>
        </p:nvGraphicFramePr>
        <p:xfrm>
          <a:off x="660400" y="1397000"/>
          <a:ext cx="7899400" cy="4522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27">
                  <a:extLst>
                    <a:ext uri="{9D8B030D-6E8A-4147-A177-3AD203B41FA5}">
                      <a16:colId xmlns:a16="http://schemas.microsoft.com/office/drawing/2014/main" val="2238339834"/>
                    </a:ext>
                  </a:extLst>
                </a:gridCol>
                <a:gridCol w="1693771">
                  <a:extLst>
                    <a:ext uri="{9D8B030D-6E8A-4147-A177-3AD203B41FA5}">
                      <a16:colId xmlns:a16="http://schemas.microsoft.com/office/drawing/2014/main" val="3307024423"/>
                    </a:ext>
                  </a:extLst>
                </a:gridCol>
                <a:gridCol w="788481">
                  <a:extLst>
                    <a:ext uri="{9D8B030D-6E8A-4147-A177-3AD203B41FA5}">
                      <a16:colId xmlns:a16="http://schemas.microsoft.com/office/drawing/2014/main" val="2750197832"/>
                    </a:ext>
                  </a:extLst>
                </a:gridCol>
                <a:gridCol w="788481">
                  <a:extLst>
                    <a:ext uri="{9D8B030D-6E8A-4147-A177-3AD203B41FA5}">
                      <a16:colId xmlns:a16="http://schemas.microsoft.com/office/drawing/2014/main" val="193329136"/>
                    </a:ext>
                  </a:extLst>
                </a:gridCol>
                <a:gridCol w="896530">
                  <a:extLst>
                    <a:ext uri="{9D8B030D-6E8A-4147-A177-3AD203B41FA5}">
                      <a16:colId xmlns:a16="http://schemas.microsoft.com/office/drawing/2014/main" val="234700170"/>
                    </a:ext>
                  </a:extLst>
                </a:gridCol>
                <a:gridCol w="896530">
                  <a:extLst>
                    <a:ext uri="{9D8B030D-6E8A-4147-A177-3AD203B41FA5}">
                      <a16:colId xmlns:a16="http://schemas.microsoft.com/office/drawing/2014/main" val="2367201126"/>
                    </a:ext>
                  </a:extLst>
                </a:gridCol>
                <a:gridCol w="789940">
                  <a:extLst>
                    <a:ext uri="{9D8B030D-6E8A-4147-A177-3AD203B41FA5}">
                      <a16:colId xmlns:a16="http://schemas.microsoft.com/office/drawing/2014/main" val="402696634"/>
                    </a:ext>
                  </a:extLst>
                </a:gridCol>
                <a:gridCol w="789940">
                  <a:extLst>
                    <a:ext uri="{9D8B030D-6E8A-4147-A177-3AD203B41FA5}">
                      <a16:colId xmlns:a16="http://schemas.microsoft.com/office/drawing/2014/main" val="3913286067"/>
                    </a:ext>
                  </a:extLst>
                </a:gridCol>
              </a:tblGrid>
              <a:tr h="1096101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en-US" sz="1500" dirty="0"/>
                        <a:t>PSA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Attacks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500" dirty="0"/>
                        <a:t>Attack Detection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Resilient obstacle Detection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Attacker Localization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165589"/>
                  </a:ext>
                </a:extLst>
              </a:tr>
              <a:tr h="1141974">
                <a:tc rowSpan="3">
                  <a:txBody>
                    <a:bodyPr/>
                    <a:lstStyle/>
                    <a:p>
                      <a:endParaRPr lang="en-US" dirty="0"/>
                    </a:p>
                    <a:p>
                      <a:pPr algn="ctr"/>
                      <a:r>
                        <a:rPr lang="en-US" dirty="0"/>
                        <a:t>Physical Shift</a:t>
                      </a:r>
                    </a:p>
                    <a:p>
                      <a:pPr algn="ctr"/>
                      <a:r>
                        <a:rPr lang="en-US" dirty="0"/>
                        <a:t>Authentication(PSA)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Vs.</a:t>
                      </a:r>
                    </a:p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Multiple Sensor Consistency Check</a:t>
                      </a:r>
                    </a:p>
                    <a:p>
                      <a:pPr algn="ctr"/>
                      <a:r>
                        <a:rPr lang="en-US" dirty="0"/>
                        <a:t>(MSCC)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Random Spoofing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395409"/>
                  </a:ext>
                </a:extLst>
              </a:tr>
              <a:tr h="114197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dirty="0"/>
                        <a:t>Adaptive Spoofing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900011"/>
                  </a:ext>
                </a:extLst>
              </a:tr>
              <a:tr h="11419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Jamming </a:t>
                      </a:r>
                    </a:p>
                    <a:p>
                      <a:endParaRPr lang="en-US" sz="1500" b="1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16653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8FB46FC-663F-4612-B409-3FC39580E094}"/>
              </a:ext>
            </a:extLst>
          </p:cNvPr>
          <p:cNvCxnSpPr>
            <a:cxnSpLocks/>
          </p:cNvCxnSpPr>
          <p:nvPr/>
        </p:nvCxnSpPr>
        <p:spPr>
          <a:xfrm flipV="1">
            <a:off x="660400" y="1397001"/>
            <a:ext cx="1219200" cy="1079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ECA489-63A5-45B1-B594-32C5F83DC7FC}"/>
              </a:ext>
            </a:extLst>
          </p:cNvPr>
          <p:cNvSpPr txBox="1"/>
          <p:nvPr/>
        </p:nvSpPr>
        <p:spPr>
          <a:xfrm>
            <a:off x="1130300" y="2098662"/>
            <a:ext cx="8509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bg1"/>
                </a:solidFill>
                <a:latin typeface="+mn-lt"/>
              </a:rPr>
              <a:t>2.MSCC</a:t>
            </a: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3DDD4036-D5E7-4546-8C0E-BE95A8D89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245" y="2826163"/>
            <a:ext cx="437738" cy="437738"/>
          </a:xfrm>
          <a:prstGeom prst="rect">
            <a:avLst/>
          </a:prstGeom>
        </p:spPr>
      </p:pic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F4706434-FC1B-4C07-AD71-BF7D6D896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245" y="3934855"/>
            <a:ext cx="437738" cy="437738"/>
          </a:xfrm>
          <a:prstGeom prst="rect">
            <a:avLst/>
          </a:prstGeom>
        </p:spPr>
      </p:pic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05F0C508-0231-458E-8254-E097B255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245" y="2826163"/>
            <a:ext cx="437738" cy="437738"/>
          </a:xfrm>
          <a:prstGeom prst="rect">
            <a:avLst/>
          </a:prstGeom>
        </p:spPr>
      </p:pic>
      <p:pic>
        <p:nvPicPr>
          <p:cNvPr id="40" name="Picture 39" descr="Icon&#10;&#10;Description automatically generated">
            <a:extLst>
              <a:ext uri="{FF2B5EF4-FFF2-40B4-BE49-F238E27FC236}">
                <a16:creationId xmlns:a16="http://schemas.microsoft.com/office/drawing/2014/main" id="{DD3BAEF4-5084-4B52-89DD-6F9BE977C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245" y="3922156"/>
            <a:ext cx="437738" cy="437738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E84CE4FE-F25E-476B-9A10-82B6AC40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245" y="5102843"/>
            <a:ext cx="437738" cy="437738"/>
          </a:xfrm>
          <a:prstGeom prst="rect">
            <a:avLst/>
          </a:prstGeom>
        </p:spPr>
      </p:pic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1D55DA3A-FB96-4982-9042-B0A7BF395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90" y="5102843"/>
            <a:ext cx="437738" cy="437738"/>
          </a:xfrm>
          <a:prstGeom prst="rect">
            <a:avLst/>
          </a:prstGeom>
        </p:spPr>
      </p:pic>
      <p:pic>
        <p:nvPicPr>
          <p:cNvPr id="46" name="Picture 45" descr="Shape&#10;&#10;Description automatically generated">
            <a:extLst>
              <a:ext uri="{FF2B5EF4-FFF2-40B4-BE49-F238E27FC236}">
                <a16:creationId xmlns:a16="http://schemas.microsoft.com/office/drawing/2014/main" id="{A8F1BEA4-409D-4C20-B1FA-6DFEA2901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93509" y="2908713"/>
            <a:ext cx="272637" cy="272637"/>
          </a:xfrm>
          <a:prstGeom prst="rect">
            <a:avLst/>
          </a:prstGeom>
        </p:spPr>
      </p:pic>
      <p:pic>
        <p:nvPicPr>
          <p:cNvPr id="47" name="Picture 46" descr="Shape&#10;&#10;Description automatically generated">
            <a:extLst>
              <a:ext uri="{FF2B5EF4-FFF2-40B4-BE49-F238E27FC236}">
                <a16:creationId xmlns:a16="http://schemas.microsoft.com/office/drawing/2014/main" id="{DE637673-995E-4606-A60E-887B91B3C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93508" y="4017405"/>
            <a:ext cx="272637" cy="272637"/>
          </a:xfrm>
          <a:prstGeom prst="rect">
            <a:avLst/>
          </a:prstGeom>
        </p:spPr>
      </p:pic>
      <p:pic>
        <p:nvPicPr>
          <p:cNvPr id="48" name="Picture 47" descr="Shape&#10;&#10;Description automatically generated">
            <a:extLst>
              <a:ext uri="{FF2B5EF4-FFF2-40B4-BE49-F238E27FC236}">
                <a16:creationId xmlns:a16="http://schemas.microsoft.com/office/drawing/2014/main" id="{303AAAE8-9689-4161-9C79-DBE18FAB9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93508" y="5185394"/>
            <a:ext cx="272637" cy="272637"/>
          </a:xfrm>
          <a:prstGeom prst="rect">
            <a:avLst/>
          </a:prstGeom>
        </p:spPr>
      </p:pic>
      <p:pic>
        <p:nvPicPr>
          <p:cNvPr id="50" name="Picture 49" descr="Shape&#10;&#10;Description automatically generated with low confidence">
            <a:extLst>
              <a:ext uri="{FF2B5EF4-FFF2-40B4-BE49-F238E27FC236}">
                <a16:creationId xmlns:a16="http://schemas.microsoft.com/office/drawing/2014/main" id="{C9B26FDC-6E92-420D-9AE5-E63BA4E06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353" y="2900020"/>
            <a:ext cx="317500" cy="317500"/>
          </a:xfrm>
          <a:prstGeom prst="rect">
            <a:avLst/>
          </a:prstGeom>
        </p:spPr>
      </p:pic>
      <p:pic>
        <p:nvPicPr>
          <p:cNvPr id="51" name="Picture 50" descr="Shape&#10;&#10;Description automatically generated with low confidence">
            <a:extLst>
              <a:ext uri="{FF2B5EF4-FFF2-40B4-BE49-F238E27FC236}">
                <a16:creationId xmlns:a16="http://schemas.microsoft.com/office/drawing/2014/main" id="{07803693-A614-49FF-8107-B66CE4EF5C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352" y="4017405"/>
            <a:ext cx="305163" cy="317500"/>
          </a:xfrm>
          <a:prstGeom prst="rect">
            <a:avLst/>
          </a:prstGeom>
        </p:spPr>
      </p:pic>
      <p:pic>
        <p:nvPicPr>
          <p:cNvPr id="53" name="Picture 52" descr="Shape&#10;&#10;Description automatically generated with low confidence">
            <a:extLst>
              <a:ext uri="{FF2B5EF4-FFF2-40B4-BE49-F238E27FC236}">
                <a16:creationId xmlns:a16="http://schemas.microsoft.com/office/drawing/2014/main" id="{120D5D33-1AD3-4B6E-993F-EDC65CE1D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60" y="2863091"/>
            <a:ext cx="318259" cy="318259"/>
          </a:xfrm>
          <a:prstGeom prst="rect">
            <a:avLst/>
          </a:prstGeom>
        </p:spPr>
      </p:pic>
      <p:pic>
        <p:nvPicPr>
          <p:cNvPr id="54" name="Picture 53" descr="Shape&#10;&#10;Description automatically generated with low confidence">
            <a:extLst>
              <a:ext uri="{FF2B5EF4-FFF2-40B4-BE49-F238E27FC236}">
                <a16:creationId xmlns:a16="http://schemas.microsoft.com/office/drawing/2014/main" id="{68FB0DAD-5935-4539-B130-F508BB1AC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714" y="3991872"/>
            <a:ext cx="318260" cy="318260"/>
          </a:xfrm>
          <a:prstGeom prst="rect">
            <a:avLst/>
          </a:prstGeom>
        </p:spPr>
      </p:pic>
      <p:pic>
        <p:nvPicPr>
          <p:cNvPr id="55" name="Picture 54" descr="Shape&#10;&#10;Description automatically generated with low confidence">
            <a:extLst>
              <a:ext uri="{FF2B5EF4-FFF2-40B4-BE49-F238E27FC236}">
                <a16:creationId xmlns:a16="http://schemas.microsoft.com/office/drawing/2014/main" id="{E887F1C7-7264-4454-87A4-1842D2328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060" y="4008713"/>
            <a:ext cx="318259" cy="318259"/>
          </a:xfrm>
          <a:prstGeom prst="rect">
            <a:avLst/>
          </a:prstGeom>
        </p:spPr>
      </p:pic>
      <p:pic>
        <p:nvPicPr>
          <p:cNvPr id="56" name="Picture 55" descr="Shape&#10;&#10;Description automatically generated with low confidence">
            <a:extLst>
              <a:ext uri="{FF2B5EF4-FFF2-40B4-BE49-F238E27FC236}">
                <a16:creationId xmlns:a16="http://schemas.microsoft.com/office/drawing/2014/main" id="{E0202D80-D37C-4B83-B5AE-CF5710F7D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6059" y="2893734"/>
            <a:ext cx="318260" cy="318260"/>
          </a:xfrm>
          <a:prstGeom prst="rect">
            <a:avLst/>
          </a:prstGeom>
        </p:spPr>
      </p:pic>
      <p:pic>
        <p:nvPicPr>
          <p:cNvPr id="58" name="Picture 57" descr="Shape, arrow&#10;&#10;Description automatically generated">
            <a:extLst>
              <a:ext uri="{FF2B5EF4-FFF2-40B4-BE49-F238E27FC236}">
                <a16:creationId xmlns:a16="http://schemas.microsoft.com/office/drawing/2014/main" id="{58512035-D042-4CAA-8D3C-72226C52C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633" y="5185394"/>
            <a:ext cx="228600" cy="228600"/>
          </a:xfrm>
          <a:prstGeom prst="rect">
            <a:avLst/>
          </a:prstGeom>
        </p:spPr>
      </p:pic>
      <p:pic>
        <p:nvPicPr>
          <p:cNvPr id="59" name="Picture 58" descr="Shape, arrow&#10;&#10;Description automatically generated">
            <a:extLst>
              <a:ext uri="{FF2B5EF4-FFF2-40B4-BE49-F238E27FC236}">
                <a16:creationId xmlns:a16="http://schemas.microsoft.com/office/drawing/2014/main" id="{7807363D-F279-4B6C-A4A3-C64C9B5AA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707" y="5185394"/>
            <a:ext cx="228600" cy="228600"/>
          </a:xfrm>
          <a:prstGeom prst="rect">
            <a:avLst/>
          </a:prstGeom>
        </p:spPr>
      </p:pic>
      <p:pic>
        <p:nvPicPr>
          <p:cNvPr id="60" name="Picture 59" descr="Shape, arrow&#10;&#10;Description automatically generated">
            <a:extLst>
              <a:ext uri="{FF2B5EF4-FFF2-40B4-BE49-F238E27FC236}">
                <a16:creationId xmlns:a16="http://schemas.microsoft.com/office/drawing/2014/main" id="{348A8DCE-45FC-4D95-A2DB-A403BD453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0889" y="5207412"/>
            <a:ext cx="228600" cy="2286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8BAE4D10-2D51-4BB7-86C4-7FF93B993C33}"/>
              </a:ext>
            </a:extLst>
          </p:cNvPr>
          <p:cNvSpPr txBox="1"/>
          <p:nvPr/>
        </p:nvSpPr>
        <p:spPr>
          <a:xfrm>
            <a:off x="3776245" y="2098662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          </a:t>
            </a:r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4A03682-C563-4FB8-A3DB-C2BB313B63BF}"/>
              </a:ext>
            </a:extLst>
          </p:cNvPr>
          <p:cNvSpPr txBox="1"/>
          <p:nvPr/>
        </p:nvSpPr>
        <p:spPr>
          <a:xfrm>
            <a:off x="5427245" y="206648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           </a:t>
            </a:r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B700F0A-A3D2-4340-B37C-0DA8A99919FA}"/>
              </a:ext>
            </a:extLst>
          </p:cNvPr>
          <p:cNvSpPr txBox="1"/>
          <p:nvPr/>
        </p:nvSpPr>
        <p:spPr>
          <a:xfrm>
            <a:off x="7193508" y="2066485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1          </a:t>
            </a:r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24068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81545-06CA-406F-81CF-211042408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206" y="114138"/>
            <a:ext cx="7092949" cy="468314"/>
          </a:xfrm>
        </p:spPr>
        <p:txBody>
          <a:bodyPr lIns="0" tIns="0" rIns="0" bIns="0" anchor="t">
            <a:normAutofit/>
          </a:bodyPr>
          <a:lstStyle/>
          <a:p>
            <a:r>
              <a:rPr lang="en-US" sz="2400" dirty="0">
                <a:latin typeface="+mn-lt"/>
                <a:ea typeface="Roboto"/>
              </a:rPr>
              <a:t>Physical shift Authentication functionality</a:t>
            </a:r>
            <a:endParaRPr lang="en-US" sz="2400" dirty="0">
              <a:latin typeface="+mn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71267-E006-4597-B827-5B33C4E94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6400" y="961487"/>
            <a:ext cx="8666167" cy="645932"/>
          </a:xfrm>
        </p:spPr>
        <p:txBody>
          <a:bodyPr lIns="0" tIns="0" rIns="0" bIns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  <a:ea typeface="Roboto"/>
                <a:cs typeface="Arial"/>
              </a:rPr>
              <a:t>Customize the ping waveform through randomize certain parameters to corelate the received echo with the 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+mn-lt"/>
              <a:ea typeface="Roboto"/>
              <a:cs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2E2439-AB69-407C-9320-CBA8F812153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5674" y="2195897"/>
            <a:ext cx="8572651" cy="2060063"/>
          </a:xfrm>
        </p:spPr>
        <p:txBody>
          <a:bodyPr anchor="t">
            <a:no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sz="1800" dirty="0">
                <a:latin typeface="+mn-lt"/>
                <a:ea typeface="Roboto"/>
              </a:rPr>
              <a:t>Randomize the ping waveform (</a:t>
            </a:r>
            <a:r>
              <a:rPr lang="en-US" sz="1800" b="1" dirty="0">
                <a:latin typeface="+mn-lt"/>
                <a:ea typeface="Roboto"/>
              </a:rPr>
              <a:t>X</a:t>
            </a:r>
            <a:r>
              <a:rPr lang="en-US" sz="1800" dirty="0">
                <a:latin typeface="+mn-lt"/>
                <a:ea typeface="Roboto"/>
              </a:rPr>
              <a:t>). Transmit</a:t>
            </a:r>
            <a:endParaRPr lang="en-US" sz="1600" dirty="0">
              <a:latin typeface="+mn-lt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sz="1800" dirty="0">
                <a:latin typeface="+mn-lt"/>
                <a:ea typeface="Roboto"/>
              </a:rPr>
              <a:t>Receive, and Measure the echo waveform (</a:t>
            </a:r>
            <a:r>
              <a:rPr lang="en-US" sz="1800" b="1" dirty="0">
                <a:latin typeface="+mn-lt"/>
                <a:ea typeface="Roboto"/>
              </a:rPr>
              <a:t>Y</a:t>
            </a:r>
            <a:r>
              <a:rPr lang="en-US" sz="1800" dirty="0">
                <a:latin typeface="+mn-lt"/>
                <a:ea typeface="Roboto"/>
              </a:rPr>
              <a:t>), </a:t>
            </a:r>
            <a:r>
              <a:rPr lang="en-US" sz="1600" dirty="0">
                <a:latin typeface="+mn-lt"/>
                <a:ea typeface="Roboto"/>
              </a:rPr>
              <a:t>where </a:t>
            </a:r>
            <a:r>
              <a:rPr lang="en-US" sz="1600" b="1" dirty="0">
                <a:latin typeface="+mn-lt"/>
                <a:ea typeface="Roboto"/>
              </a:rPr>
              <a:t>Y</a:t>
            </a:r>
            <a:r>
              <a:rPr lang="en-US" sz="1600" dirty="0">
                <a:latin typeface="+mn-lt"/>
                <a:ea typeface="Roboto"/>
              </a:rPr>
              <a:t> = f(</a:t>
            </a:r>
            <a:r>
              <a:rPr lang="en-US" sz="1600" b="1" dirty="0">
                <a:latin typeface="+mn-lt"/>
                <a:ea typeface="Roboto"/>
              </a:rPr>
              <a:t>X</a:t>
            </a:r>
            <a:r>
              <a:rPr lang="en-US" sz="1600" dirty="0">
                <a:latin typeface="+mn-lt"/>
                <a:ea typeface="Roboto"/>
              </a:rPr>
              <a:t>)</a:t>
            </a:r>
          </a:p>
          <a:p>
            <a:pPr marL="400050" indent="-400050">
              <a:buFont typeface="+mj-lt"/>
              <a:buAutoNum type="romanUcPeriod"/>
            </a:pPr>
            <a:r>
              <a:rPr lang="en-US" sz="1800" dirty="0">
                <a:latin typeface="+mn-lt"/>
                <a:ea typeface="Roboto"/>
              </a:rPr>
              <a:t>if C( x, y ) &gt; α (threshold) , accept the echo else reject, </a:t>
            </a:r>
            <a:r>
              <a:rPr lang="en-US" sz="1600" dirty="0">
                <a:latin typeface="+mn-lt"/>
                <a:ea typeface="Roboto"/>
              </a:rPr>
              <a:t>where C is Correlation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0BA6CF-36C8-4190-AEF4-602E71DFADCF}"/>
                  </a:ext>
                </a:extLst>
              </p:cNvPr>
              <p:cNvSpPr txBox="1"/>
              <p:nvPr/>
            </p:nvSpPr>
            <p:spPr>
              <a:xfrm>
                <a:off x="457200" y="4055070"/>
                <a:ext cx="8328024" cy="181684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dirty="0">
                    <a:cs typeface="Arial"/>
                  </a:rPr>
                  <a:t>E</a:t>
                </a:r>
                <a:r>
                  <a:rPr lang="en-US" dirty="0">
                    <a:latin typeface="+mn-lt"/>
                    <a:cs typeface="Arial"/>
                  </a:rPr>
                  <a:t>quation of wave form:</a:t>
                </a:r>
              </a:p>
              <a:p>
                <a:endParaRPr lang="en-US" dirty="0">
                  <a:latin typeface="+mn-lt"/>
                  <a:cs typeface="Arial"/>
                </a:endParaRPr>
              </a:p>
              <a:p>
                <a:r>
                  <a:rPr lang="en-US" dirty="0">
                    <a:latin typeface="+mn-lt"/>
                    <a:cs typeface="Arial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Arial"/>
                          </a:rPr>
                          <m:t>𝑡</m:t>
                        </m:r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Arial"/>
                      </a:rPr>
                      <m:t>= </m:t>
                    </m:r>
                    <m:sSub>
                      <m:sSubPr>
                        <m:ctrlP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m:rPr>
                        <m:sty m:val="p"/>
                      </m:rPr>
                      <a:rPr lang="en-IN" b="0" i="0" smtClean="0">
                        <a:latin typeface="Cambria Math" panose="02040503050406030204" pitchFamily="18" charset="0"/>
                        <a:cs typeface="Arial"/>
                      </a:rPr>
                      <m:t>cos</m:t>
                    </m:r>
                    <m:d>
                      <m:dPr>
                        <m:ctrlPr>
                          <a:rPr lang="en-IN" b="0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Arial"/>
                          </a:rPr>
                          <m:t>2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𝜋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𝑓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𝑡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+</m:t>
                        </m:r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𝜑</m:t>
                            </m:r>
                          </m:e>
                          <m:sub>
                            <m:r>
                              <a:rPr lang="en-IN" i="1"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IN" b="0" i="1" smtClean="0">
                        <a:latin typeface="Cambria Math" panose="02040503050406030204" pitchFamily="18" charset="0"/>
                        <a:cs typeface="Arial"/>
                      </a:rPr>
                      <m:t>,   </m:t>
                    </m:r>
                  </m:oMath>
                </a14:m>
                <a:r>
                  <a:rPr lang="en-US" dirty="0">
                    <a:latin typeface="+mn-lt"/>
                    <a:cs typeface="Arial"/>
                  </a:rPr>
                  <a:t>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∈</m:t>
                    </m:r>
                    <m:r>
                      <a:rPr lang="en-I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𝑗</m:t>
                            </m:r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=1</m:t>
                            </m:r>
                          </m:sub>
                          <m:sup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△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 ,</m:t>
                        </m:r>
                        <m:nary>
                          <m:naryPr>
                            <m:chr m:val="∑"/>
                            <m:ctrl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𝑗</m:t>
                            </m:r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=1</m:t>
                            </m:r>
                          </m:sub>
                          <m:sup>
                            <m:r>
                              <a:rPr lang="en-I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△</m:t>
                                </m:r>
                              </m:e>
                              <m:sub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IN" b="0" i="1" smtClean="0">
                                <a:latin typeface="Cambria Math" panose="02040503050406030204" pitchFamily="18" charset="0"/>
                                <a:cs typeface="Arial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cs typeface="Arial"/>
                                  </a:rPr>
                                </m:ctrlPr>
                              </m:sSubPr>
                              <m:e>
                                <m:r>
                                  <a:rPr lang="en-IN" b="0" i="1" smtClean="0">
                                    <a:latin typeface="Cambria Math" panose="02040503050406030204" pitchFamily="18" charset="0"/>
                                    <a:cs typeface="Arial"/>
                                  </a:rPr>
                                  <m:t> </m:t>
                                </m:r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IN" i="1">
                                    <a:latin typeface="Cambria Math" panose="02040503050406030204" pitchFamily="18" charset="0"/>
                                    <a:cs typeface="Arial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US" dirty="0">
                  <a:latin typeface="+mn-lt"/>
                  <a:cs typeface="Arial"/>
                </a:endParaRPr>
              </a:p>
              <a:p>
                <a:endParaRPr lang="en-US" dirty="0">
                  <a:latin typeface="+mn-lt"/>
                  <a:cs typeface="Arial"/>
                </a:endParaRPr>
              </a:p>
              <a:p>
                <a:r>
                  <a:rPr lang="en-US" dirty="0">
                    <a:latin typeface="+mn-lt"/>
                    <a:cs typeface="Arial"/>
                  </a:rPr>
                  <a:t>    </a:t>
                </a:r>
                <a:r>
                  <a:rPr lang="en-US" dirty="0">
                    <a:cs typeface="Arial"/>
                  </a:rPr>
                  <a:t> Where,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𝐴</m:t>
                        </m:r>
                      </m:e>
                      <m:sub>
                        <m:r>
                          <a:rPr lang="en-I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Arial"/>
                      </a:rPr>
                      <m:t>:</m:t>
                    </m:r>
                  </m:oMath>
                </a14:m>
                <a:r>
                  <a:rPr lang="en-US" dirty="0">
                    <a:cs typeface="Arial"/>
                  </a:rPr>
                  <a:t> amplitude,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𝑓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Arial"/>
                      </a:rPr>
                      <m:t>:</m:t>
                    </m:r>
                  </m:oMath>
                </a14:m>
                <a:r>
                  <a:rPr lang="en-US" dirty="0">
                    <a:latin typeface="+mn-lt"/>
                    <a:cs typeface="Arial"/>
                  </a:rPr>
                  <a:t>  frequency,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𝜑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cs typeface="Arial"/>
                      </a:rPr>
                      <m:t>: </m:t>
                    </m:r>
                  </m:oMath>
                </a14:m>
                <a:r>
                  <a:rPr lang="en-US" dirty="0">
                    <a:latin typeface="+mn-lt"/>
                    <a:cs typeface="Arial"/>
                  </a:rPr>
                  <a:t>phase,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Arial"/>
                          </a:rPr>
                          <m:t>𝑇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Arial"/>
                  </a:rPr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/>
                          </a:rPr>
                          <m:t>𝑡𝑖𝑚𝑒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Arial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+mn-lt"/>
                    <a:cs typeface="Arial"/>
                  </a:rPr>
                  <a:t> ping,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/>
                          </a:rPr>
                          <m:t>△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  <a:cs typeface="Arial"/>
                  </a:rPr>
                  <a:t>: period,</a:t>
                </a:r>
              </a:p>
              <a:p>
                <a:endParaRPr lang="en-US" dirty="0">
                  <a:latin typeface="+mn-lt"/>
                  <a:cs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E0BA6CF-36C8-4190-AEF4-602E71DFAD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055070"/>
                <a:ext cx="8328024" cy="1816844"/>
              </a:xfrm>
              <a:prstGeom prst="rect">
                <a:avLst/>
              </a:prstGeom>
              <a:blipFill>
                <a:blip r:embed="rId2"/>
                <a:stretch>
                  <a:fillRect l="-585" t="-1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30729"/>
      </p:ext>
    </p:extLst>
  </p:cSld>
  <p:clrMapOvr>
    <a:masterClrMapping/>
  </p:clrMapOvr>
</p:sld>
</file>

<file path=ppt/theme/theme1.xml><?xml version="1.0" encoding="utf-8"?>
<a:theme xmlns:a="http://schemas.openxmlformats.org/drawingml/2006/main" name="TUC Startfolie">
  <a:themeElements>
    <a:clrScheme name="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4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UC_4-3.pptx" id="{27556CF4-E38B-43DA-8B5B-4CCF4D740753}" vid="{1BDE0A5D-9076-460F-8A09-AEE1FC7FE150}"/>
    </a:ext>
  </a:extLst>
</a:theme>
</file>

<file path=ppt/theme/theme2.xml><?xml version="1.0" encoding="utf-8"?>
<a:theme xmlns:a="http://schemas.openxmlformats.org/drawingml/2006/main" name="TUC Folgefolien 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C_4-3.pptx" id="{27556CF4-E38B-43DA-8B5B-4CCF4D740753}" vid="{8645A5F2-17EC-44AB-BC89-25D84A4FED57}"/>
    </a:ext>
  </a:extLst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TUC_4-3</Template>
  <TotalTime>32424</TotalTime>
  <Words>1602</Words>
  <Application>Microsoft Office PowerPoint</Application>
  <PresentationFormat>On-screen Show (4:3)</PresentationFormat>
  <Paragraphs>288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Calibri</vt:lpstr>
      <vt:lpstr>Arial</vt:lpstr>
      <vt:lpstr>Calibri Light</vt:lpstr>
      <vt:lpstr>Cambria Math</vt:lpstr>
      <vt:lpstr>Wingdings</vt:lpstr>
      <vt:lpstr>Roboto</vt:lpstr>
      <vt:lpstr>Arial Nova</vt:lpstr>
      <vt:lpstr>TUC Startfolie</vt:lpstr>
      <vt:lpstr>TUC Folgefolien </vt:lpstr>
      <vt:lpstr>PowerPoint Presentation</vt:lpstr>
      <vt:lpstr>Outline</vt:lpstr>
      <vt:lpstr>Motivation</vt:lpstr>
      <vt:lpstr>Introduction</vt:lpstr>
      <vt:lpstr>State-of-the-art: Ultrasonic sensors under attacks </vt:lpstr>
      <vt:lpstr>Working principle of Ultrasonic sensor </vt:lpstr>
      <vt:lpstr>Ultrasonic sensors under different types of attacks</vt:lpstr>
      <vt:lpstr>Defense Enhancement Strategies</vt:lpstr>
      <vt:lpstr>Physical shift Authentication functionality</vt:lpstr>
      <vt:lpstr>PSA implementation along with Experiment results</vt:lpstr>
      <vt:lpstr>PSA implementation along with Experiment results  </vt:lpstr>
      <vt:lpstr>Conclusion</vt:lpstr>
      <vt:lpstr>References</vt:lpstr>
      <vt:lpstr>References</vt:lpstr>
      <vt:lpstr>References</vt:lpstr>
      <vt:lpstr>PowerPoint Presentation</vt:lpstr>
      <vt:lpstr>HC SR04 - Test Cases [2]</vt:lpstr>
    </vt:vector>
  </TitlesOfParts>
  <Company>TU Chemnitz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Özgün Kemal Günyeli</dc:creator>
  <cp:lastModifiedBy>ms912339</cp:lastModifiedBy>
  <cp:revision>3840</cp:revision>
  <cp:lastPrinted>2021-06-08T21:35:49Z</cp:lastPrinted>
  <dcterms:created xsi:type="dcterms:W3CDTF">2019-04-24T07:00:38Z</dcterms:created>
  <dcterms:modified xsi:type="dcterms:W3CDTF">2021-06-08T21:47:27Z</dcterms:modified>
  <cp:contentStatus/>
</cp:coreProperties>
</file>